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5143500" type="screen16x9"/>
  <p:notesSz cx="9144000" cy="5143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39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E7E7E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9C674E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E7E7E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E7E7E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28217" y="424941"/>
            <a:ext cx="7287564" cy="239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7E7E7E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13201" y="2275077"/>
            <a:ext cx="4707255" cy="16325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rgbClr val="9C674E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7" Type="http://schemas.openxmlformats.org/officeDocument/2006/relationships/image" Target="../media/image67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6.png"/><Relationship Id="rId5" Type="http://schemas.openxmlformats.org/officeDocument/2006/relationships/image" Target="../media/image3.png"/><Relationship Id="rId4" Type="http://schemas.openxmlformats.org/officeDocument/2006/relationships/image" Target="../media/image6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69.png"/><Relationship Id="rId7" Type="http://schemas.openxmlformats.org/officeDocument/2006/relationships/image" Target="../media/image3.png"/><Relationship Id="rId2" Type="http://schemas.openxmlformats.org/officeDocument/2006/relationships/image" Target="../media/image68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2.png"/><Relationship Id="rId11" Type="http://schemas.openxmlformats.org/officeDocument/2006/relationships/image" Target="../media/image76.png"/><Relationship Id="rId5" Type="http://schemas.openxmlformats.org/officeDocument/2006/relationships/image" Target="../media/image71.png"/><Relationship Id="rId10" Type="http://schemas.openxmlformats.org/officeDocument/2006/relationships/image" Target="../media/image75.png"/><Relationship Id="rId4" Type="http://schemas.openxmlformats.org/officeDocument/2006/relationships/image" Target="../media/image70.png"/><Relationship Id="rId9" Type="http://schemas.openxmlformats.org/officeDocument/2006/relationships/image" Target="../media/image7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86.png"/><Relationship Id="rId3" Type="http://schemas.openxmlformats.org/officeDocument/2006/relationships/image" Target="../media/image78.png"/><Relationship Id="rId7" Type="http://schemas.openxmlformats.org/officeDocument/2006/relationships/image" Target="../media/image82.png"/><Relationship Id="rId12" Type="http://schemas.openxmlformats.org/officeDocument/2006/relationships/image" Target="../media/image73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1.png"/><Relationship Id="rId11" Type="http://schemas.openxmlformats.org/officeDocument/2006/relationships/image" Target="../media/image3.png"/><Relationship Id="rId5" Type="http://schemas.openxmlformats.org/officeDocument/2006/relationships/image" Target="../media/image80.png"/><Relationship Id="rId15" Type="http://schemas.openxmlformats.org/officeDocument/2006/relationships/image" Target="../media/image87.png"/><Relationship Id="rId10" Type="http://schemas.openxmlformats.org/officeDocument/2006/relationships/image" Target="../media/image85.png"/><Relationship Id="rId4" Type="http://schemas.openxmlformats.org/officeDocument/2006/relationships/image" Target="../media/image79.png"/><Relationship Id="rId9" Type="http://schemas.openxmlformats.org/officeDocument/2006/relationships/image" Target="../media/image84.png"/><Relationship Id="rId1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1.png"/><Relationship Id="rId5" Type="http://schemas.openxmlformats.org/officeDocument/2006/relationships/image" Target="../media/image90.png"/><Relationship Id="rId4" Type="http://schemas.openxmlformats.org/officeDocument/2006/relationships/image" Target="../media/image8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3.png"/><Relationship Id="rId5" Type="http://schemas.openxmlformats.org/officeDocument/2006/relationships/image" Target="../media/image92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6.png"/><Relationship Id="rId5" Type="http://schemas.openxmlformats.org/officeDocument/2006/relationships/hyperlink" Target="http://www.yarregion.ru/depts/dtspn/tmpPages/org.aspx" TargetMode="External"/><Relationship Id="rId4" Type="http://schemas.openxmlformats.org/officeDocument/2006/relationships/image" Target="../media/image9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3" Type="http://schemas.openxmlformats.org/officeDocument/2006/relationships/image" Target="../media/image97.png"/><Relationship Id="rId7" Type="http://schemas.openxmlformats.org/officeDocument/2006/relationships/image" Target="../media/image101.png"/><Relationship Id="rId12" Type="http://schemas.openxmlformats.org/officeDocument/2006/relationships/image" Target="../media/image10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0.png"/><Relationship Id="rId11" Type="http://schemas.openxmlformats.org/officeDocument/2006/relationships/image" Target="../media/image105.png"/><Relationship Id="rId5" Type="http://schemas.openxmlformats.org/officeDocument/2006/relationships/image" Target="../media/image99.png"/><Relationship Id="rId10" Type="http://schemas.openxmlformats.org/officeDocument/2006/relationships/image" Target="../media/image104.png"/><Relationship Id="rId4" Type="http://schemas.openxmlformats.org/officeDocument/2006/relationships/image" Target="../media/image98.png"/><Relationship Id="rId9" Type="http://schemas.openxmlformats.org/officeDocument/2006/relationships/image" Target="../media/image10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png"/><Relationship Id="rId3" Type="http://schemas.openxmlformats.org/officeDocument/2006/relationships/image" Target="../media/image108.png"/><Relationship Id="rId7" Type="http://schemas.openxmlformats.org/officeDocument/2006/relationships/image" Target="../media/image112.png"/><Relationship Id="rId12" Type="http://schemas.openxmlformats.org/officeDocument/2006/relationships/image" Target="../media/image1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1.png"/><Relationship Id="rId11" Type="http://schemas.openxmlformats.org/officeDocument/2006/relationships/image" Target="../media/image116.png"/><Relationship Id="rId5" Type="http://schemas.openxmlformats.org/officeDocument/2006/relationships/image" Target="../media/image110.png"/><Relationship Id="rId10" Type="http://schemas.openxmlformats.org/officeDocument/2006/relationships/image" Target="../media/image115.png"/><Relationship Id="rId4" Type="http://schemas.openxmlformats.org/officeDocument/2006/relationships/image" Target="../media/image109.png"/><Relationship Id="rId9" Type="http://schemas.openxmlformats.org/officeDocument/2006/relationships/image" Target="../media/image1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png"/><Relationship Id="rId7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png"/><Relationship Id="rId13" Type="http://schemas.openxmlformats.org/officeDocument/2006/relationships/image" Target="../media/image128.png"/><Relationship Id="rId18" Type="http://schemas.openxmlformats.org/officeDocument/2006/relationships/image" Target="../media/image133.png"/><Relationship Id="rId3" Type="http://schemas.openxmlformats.org/officeDocument/2006/relationships/image" Target="../media/image3.png"/><Relationship Id="rId7" Type="http://schemas.openxmlformats.org/officeDocument/2006/relationships/image" Target="../media/image122.png"/><Relationship Id="rId12" Type="http://schemas.openxmlformats.org/officeDocument/2006/relationships/image" Target="../media/image127.png"/><Relationship Id="rId17" Type="http://schemas.openxmlformats.org/officeDocument/2006/relationships/image" Target="../media/image132.png"/><Relationship Id="rId2" Type="http://schemas.openxmlformats.org/officeDocument/2006/relationships/image" Target="../media/image118.png"/><Relationship Id="rId16" Type="http://schemas.openxmlformats.org/officeDocument/2006/relationships/image" Target="../media/image1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1.png"/><Relationship Id="rId11" Type="http://schemas.openxmlformats.org/officeDocument/2006/relationships/image" Target="../media/image126.png"/><Relationship Id="rId5" Type="http://schemas.openxmlformats.org/officeDocument/2006/relationships/image" Target="../media/image120.png"/><Relationship Id="rId15" Type="http://schemas.openxmlformats.org/officeDocument/2006/relationships/image" Target="../media/image130.png"/><Relationship Id="rId10" Type="http://schemas.openxmlformats.org/officeDocument/2006/relationships/image" Target="../media/image125.png"/><Relationship Id="rId4" Type="http://schemas.openxmlformats.org/officeDocument/2006/relationships/image" Target="../media/image119.png"/><Relationship Id="rId9" Type="http://schemas.openxmlformats.org/officeDocument/2006/relationships/image" Target="../media/image124.png"/><Relationship Id="rId14" Type="http://schemas.openxmlformats.org/officeDocument/2006/relationships/image" Target="../media/image12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jpeg"/><Relationship Id="rId13" Type="http://schemas.openxmlformats.org/officeDocument/2006/relationships/image" Target="../media/image144.jpeg"/><Relationship Id="rId18" Type="http://schemas.openxmlformats.org/officeDocument/2006/relationships/image" Target="../media/image149.png"/><Relationship Id="rId3" Type="http://schemas.openxmlformats.org/officeDocument/2006/relationships/image" Target="../media/image3.png"/><Relationship Id="rId7" Type="http://schemas.openxmlformats.org/officeDocument/2006/relationships/image" Target="../media/image138.png"/><Relationship Id="rId12" Type="http://schemas.openxmlformats.org/officeDocument/2006/relationships/image" Target="../media/image143.jpeg"/><Relationship Id="rId17" Type="http://schemas.openxmlformats.org/officeDocument/2006/relationships/image" Target="../media/image148.jpeg"/><Relationship Id="rId2" Type="http://schemas.openxmlformats.org/officeDocument/2006/relationships/image" Target="../media/image134.png"/><Relationship Id="rId16" Type="http://schemas.openxmlformats.org/officeDocument/2006/relationships/image" Target="../media/image14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7.png"/><Relationship Id="rId11" Type="http://schemas.openxmlformats.org/officeDocument/2006/relationships/image" Target="../media/image142.jpeg"/><Relationship Id="rId5" Type="http://schemas.openxmlformats.org/officeDocument/2006/relationships/image" Target="../media/image136.png"/><Relationship Id="rId15" Type="http://schemas.openxmlformats.org/officeDocument/2006/relationships/image" Target="../media/image146.jpeg"/><Relationship Id="rId10" Type="http://schemas.openxmlformats.org/officeDocument/2006/relationships/image" Target="../media/image141.jpeg"/><Relationship Id="rId4" Type="http://schemas.openxmlformats.org/officeDocument/2006/relationships/image" Target="../media/image135.png"/><Relationship Id="rId9" Type="http://schemas.openxmlformats.org/officeDocument/2006/relationships/image" Target="../media/image140.png"/><Relationship Id="rId14" Type="http://schemas.openxmlformats.org/officeDocument/2006/relationships/image" Target="../media/image145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5.png"/><Relationship Id="rId3" Type="http://schemas.openxmlformats.org/officeDocument/2006/relationships/image" Target="../media/image150.png"/><Relationship Id="rId7" Type="http://schemas.openxmlformats.org/officeDocument/2006/relationships/image" Target="../media/image154.png"/><Relationship Id="rId2" Type="http://schemas.openxmlformats.org/officeDocument/2006/relationships/hyperlink" Target="mailto:cppyar@yandex.ru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3.png"/><Relationship Id="rId11" Type="http://schemas.openxmlformats.org/officeDocument/2006/relationships/image" Target="../media/image158.png"/><Relationship Id="rId5" Type="http://schemas.openxmlformats.org/officeDocument/2006/relationships/image" Target="../media/image152.png"/><Relationship Id="rId10" Type="http://schemas.openxmlformats.org/officeDocument/2006/relationships/image" Target="../media/image157.png"/><Relationship Id="rId4" Type="http://schemas.openxmlformats.org/officeDocument/2006/relationships/image" Target="../media/image151.png"/><Relationship Id="rId9" Type="http://schemas.openxmlformats.org/officeDocument/2006/relationships/image" Target="../media/image15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3.png"/><Relationship Id="rId7" Type="http://schemas.openxmlformats.org/officeDocument/2006/relationships/image" Target="../media/image3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17" Type="http://schemas.openxmlformats.org/officeDocument/2006/relationships/image" Target="../media/image51.png"/><Relationship Id="rId2" Type="http://schemas.openxmlformats.org/officeDocument/2006/relationships/image" Target="../media/image37.png"/><Relationship Id="rId16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5" Type="http://schemas.openxmlformats.org/officeDocument/2006/relationships/image" Target="../media/image49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jpeg"/><Relationship Id="rId4" Type="http://schemas.openxmlformats.org/officeDocument/2006/relationships/image" Target="../media/image53.png"/><Relationship Id="rId9" Type="http://schemas.openxmlformats.org/officeDocument/2006/relationships/image" Target="../media/image5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3.png"/><Relationship Id="rId7" Type="http://schemas.openxmlformats.org/officeDocument/2006/relationships/image" Target="../media/image5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jpeg"/><Relationship Id="rId9" Type="http://schemas.openxmlformats.org/officeDocument/2006/relationships/image" Target="../media/image6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65759" y="0"/>
            <a:ext cx="8513445" cy="963294"/>
            <a:chOff x="365759" y="0"/>
            <a:chExt cx="8513445" cy="963294"/>
          </a:xfrm>
        </p:grpSpPr>
        <p:sp>
          <p:nvSpPr>
            <p:cNvPr id="3" name="object 3"/>
            <p:cNvSpPr/>
            <p:nvPr/>
          </p:nvSpPr>
          <p:spPr>
            <a:xfrm>
              <a:off x="365759" y="883919"/>
              <a:ext cx="8383270" cy="0"/>
            </a:xfrm>
            <a:custGeom>
              <a:avLst/>
              <a:gdLst/>
              <a:ahLst/>
              <a:cxnLst/>
              <a:rect l="l" t="t" r="r" b="b"/>
              <a:pathLst>
                <a:path w="8383270">
                  <a:moveTo>
                    <a:pt x="0" y="0"/>
                  </a:moveTo>
                  <a:lnTo>
                    <a:pt x="8383143" y="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73637" y="236053"/>
              <a:ext cx="2404640" cy="535257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15655" y="0"/>
              <a:ext cx="963168" cy="963167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372262" y="4458716"/>
            <a:ext cx="12249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Ярославль,</a:t>
            </a:r>
            <a:r>
              <a:rPr sz="12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2023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6522" y="4444746"/>
            <a:ext cx="3557270" cy="0"/>
          </a:xfrm>
          <a:custGeom>
            <a:avLst/>
            <a:gdLst/>
            <a:ahLst/>
            <a:cxnLst/>
            <a:rect l="l" t="t" r="r" b="b"/>
            <a:pathLst>
              <a:path w="3557270">
                <a:moveTo>
                  <a:pt x="0" y="0"/>
                </a:moveTo>
                <a:lnTo>
                  <a:pt x="3556762" y="0"/>
                </a:lnTo>
              </a:path>
            </a:pathLst>
          </a:custGeom>
          <a:ln w="19812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8055" y="184404"/>
            <a:ext cx="335259" cy="594360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885850" y="360933"/>
            <a:ext cx="1083310" cy="34480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190"/>
              </a:lnSpc>
              <a:spcBef>
                <a:spcPts val="250"/>
              </a:spcBef>
            </a:pPr>
            <a:r>
              <a:rPr sz="11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Я</a:t>
            </a:r>
            <a:r>
              <a:rPr sz="11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Р</a:t>
            </a:r>
            <a:r>
              <a:rPr sz="1100" dirty="0">
                <a:solidFill>
                  <a:srgbClr val="7E7E7E"/>
                </a:solidFill>
                <a:latin typeface="Microsoft Sans Serif"/>
                <a:cs typeface="Microsoft Sans Serif"/>
              </a:rPr>
              <a:t>О</a:t>
            </a:r>
            <a:r>
              <a:rPr sz="11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С</a:t>
            </a:r>
            <a:r>
              <a:rPr sz="1100" spc="-60" dirty="0">
                <a:solidFill>
                  <a:srgbClr val="7E7E7E"/>
                </a:solidFill>
                <a:latin typeface="Microsoft Sans Serif"/>
                <a:cs typeface="Microsoft Sans Serif"/>
              </a:rPr>
              <a:t>Л</a:t>
            </a:r>
            <a:r>
              <a:rPr sz="11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АВ</a:t>
            </a:r>
            <a:r>
              <a:rPr sz="11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С</a:t>
            </a:r>
            <a:r>
              <a:rPr sz="1100" spc="-95" dirty="0">
                <a:solidFill>
                  <a:srgbClr val="7E7E7E"/>
                </a:solidFill>
                <a:latin typeface="Microsoft Sans Serif"/>
                <a:cs typeface="Microsoft Sans Serif"/>
              </a:rPr>
              <a:t>К</a:t>
            </a:r>
            <a:r>
              <a:rPr sz="11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А</a:t>
            </a:r>
            <a:r>
              <a:rPr sz="1100" dirty="0">
                <a:solidFill>
                  <a:srgbClr val="7E7E7E"/>
                </a:solidFill>
                <a:latin typeface="Microsoft Sans Serif"/>
                <a:cs typeface="Microsoft Sans Serif"/>
              </a:rPr>
              <a:t>Я  </a:t>
            </a:r>
            <a:r>
              <a:rPr sz="11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ОБЛАСТЬ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61107" y="2211450"/>
            <a:ext cx="459422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МЕРЫ</a:t>
            </a:r>
            <a:r>
              <a:rPr sz="2800" spc="20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2800" spc="-105" dirty="0">
                <a:solidFill>
                  <a:srgbClr val="932824"/>
                </a:solidFill>
                <a:latin typeface="Microsoft Sans Serif"/>
                <a:cs typeface="Microsoft Sans Serif"/>
              </a:rPr>
              <a:t>ПОДДЕРЖКИ</a:t>
            </a:r>
            <a:endParaRPr sz="2800">
              <a:latin typeface="Microsoft Sans Serif"/>
              <a:cs typeface="Microsoft Sans Serif"/>
            </a:endParaRPr>
          </a:p>
          <a:p>
            <a:pPr algn="ctr">
              <a:lnSpc>
                <a:spcPct val="100000"/>
              </a:lnSpc>
            </a:pPr>
            <a:r>
              <a:rPr sz="2800" spc="-55" dirty="0">
                <a:solidFill>
                  <a:srgbClr val="932824"/>
                </a:solidFill>
                <a:latin typeface="Microsoft Sans Serif"/>
                <a:cs typeface="Microsoft Sans Serif"/>
              </a:rPr>
              <a:t>ПРЕДПРИНИМАТЕЛЬСТВА</a:t>
            </a:r>
            <a:endParaRPr sz="2800">
              <a:latin typeface="Microsoft Sans Serif"/>
              <a:cs typeface="Microsoft Sans Serif"/>
            </a:endParaRPr>
          </a:p>
        </p:txBody>
      </p:sp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878316" y="4138917"/>
            <a:ext cx="228497" cy="10042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21323" y="2994660"/>
            <a:ext cx="2593848" cy="7757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8123" y="2994660"/>
            <a:ext cx="2593848" cy="77571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4923" y="2994660"/>
            <a:ext cx="2593848" cy="77571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21323" y="2060448"/>
            <a:ext cx="2593848" cy="70713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278123" y="2055876"/>
            <a:ext cx="2593848" cy="70713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4923" y="2055876"/>
            <a:ext cx="2593848" cy="70713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48055" y="184409"/>
            <a:ext cx="335259" cy="594359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928217" y="424941"/>
            <a:ext cx="256286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45" dirty="0">
                <a:solidFill>
                  <a:srgbClr val="7E7E7E"/>
                </a:solidFill>
                <a:latin typeface="Microsoft Sans Serif"/>
                <a:cs typeface="Microsoft Sans Serif"/>
              </a:rPr>
              <a:t>ЗАКУПКИ</a:t>
            </a:r>
            <a:r>
              <a:rPr sz="14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У </a:t>
            </a:r>
            <a:r>
              <a:rPr sz="14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СУБЪЕКТОВ</a:t>
            </a:r>
            <a:r>
              <a:rPr sz="14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МСП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4923" y="2055876"/>
            <a:ext cx="2593975" cy="70739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76835" rIns="0" bIns="0" rtlCol="0">
            <a:spAutoFit/>
          </a:bodyPr>
          <a:lstStyle/>
          <a:p>
            <a:pPr marL="34290" marR="28575" algn="ctr">
              <a:lnSpc>
                <a:spcPct val="100000"/>
              </a:lnSpc>
              <a:spcBef>
                <a:spcPts val="605"/>
              </a:spcBef>
            </a:pP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Обучение</a:t>
            </a:r>
            <a:r>
              <a:rPr sz="1200" spc="1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участию</a:t>
            </a:r>
            <a:r>
              <a:rPr sz="1200" spc="1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в</a:t>
            </a:r>
            <a:r>
              <a:rPr sz="1200" spc="1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торгах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с</a:t>
            </a:r>
            <a:r>
              <a:rPr sz="1200" spc="1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«0». </a:t>
            </a:r>
            <a:r>
              <a:rPr sz="1200" spc="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Консультирование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по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прохождению </a:t>
            </a:r>
            <a:r>
              <a:rPr sz="1200" spc="-30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конкурсных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процедур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4923" y="2994660"/>
            <a:ext cx="2593975" cy="77597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Семинары</a:t>
            </a: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по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30" dirty="0">
                <a:solidFill>
                  <a:srgbClr val="9C674E"/>
                </a:solidFill>
                <a:latin typeface="Microsoft Sans Serif"/>
                <a:cs typeface="Microsoft Sans Serif"/>
              </a:rPr>
              <a:t>закупкам.</a:t>
            </a:r>
            <a:endParaRPr sz="1200">
              <a:latin typeface="Microsoft Sans Serif"/>
              <a:cs typeface="Microsoft Sans Serif"/>
            </a:endParaRPr>
          </a:p>
          <a:p>
            <a:pPr algn="ctr">
              <a:lnSpc>
                <a:spcPct val="100000"/>
              </a:lnSpc>
            </a:pPr>
            <a:r>
              <a:rPr sz="1200" spc="-25" dirty="0">
                <a:solidFill>
                  <a:srgbClr val="9C674E"/>
                </a:solidFill>
                <a:latin typeface="Microsoft Sans Serif"/>
                <a:cs typeface="Microsoft Sans Serif"/>
              </a:rPr>
              <a:t>Круглые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 столы</a:t>
            </a: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с </a:t>
            </a:r>
            <a:r>
              <a:rPr sz="1200" spc="-25" dirty="0">
                <a:solidFill>
                  <a:srgbClr val="9C674E"/>
                </a:solidFill>
                <a:latin typeface="Microsoft Sans Serif"/>
                <a:cs typeface="Microsoft Sans Serif"/>
              </a:rPr>
              <a:t>заказчиками.</a:t>
            </a:r>
            <a:endParaRPr sz="1200">
              <a:latin typeface="Microsoft Sans Serif"/>
              <a:cs typeface="Microsoft Sans Serif"/>
            </a:endParaRPr>
          </a:p>
          <a:p>
            <a:pPr marL="1270" algn="ctr">
              <a:lnSpc>
                <a:spcPct val="100000"/>
              </a:lnSpc>
            </a:pP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Вступление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 в </a:t>
            </a: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программу</a:t>
            </a:r>
            <a:endParaRPr sz="1200">
              <a:latin typeface="Microsoft Sans Serif"/>
              <a:cs typeface="Microsoft Sans Serif"/>
            </a:endParaRPr>
          </a:p>
          <a:p>
            <a:pPr algn="ctr">
              <a:lnSpc>
                <a:spcPct val="100000"/>
              </a:lnSpc>
            </a:pP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«выращивания»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78123" y="2055876"/>
            <a:ext cx="2593975" cy="70739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4460">
              <a:lnSpc>
                <a:spcPct val="100000"/>
              </a:lnSpc>
            </a:pP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Маркетинговые</a:t>
            </a:r>
            <a:r>
              <a:rPr sz="1200" spc="-4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исследования</a:t>
            </a: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по</a:t>
            </a:r>
            <a:endParaRPr sz="1200">
              <a:latin typeface="Microsoft Sans Serif"/>
              <a:cs typeface="Microsoft Sans Serif"/>
            </a:endParaRPr>
          </a:p>
          <a:p>
            <a:pPr marL="167005">
              <a:lnSpc>
                <a:spcPct val="100000"/>
              </a:lnSpc>
            </a:pP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данным</a:t>
            </a:r>
            <a:r>
              <a:rPr sz="1200" spc="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электронных</a:t>
            </a: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площадок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78123" y="2994660"/>
            <a:ext cx="2593975" cy="77597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25095" marR="118110" algn="ctr">
              <a:lnSpc>
                <a:spcPct val="100000"/>
              </a:lnSpc>
              <a:spcBef>
                <a:spcPts val="110"/>
              </a:spcBef>
            </a:pP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Поиск</a:t>
            </a:r>
            <a:r>
              <a:rPr sz="1200" spc="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и</a:t>
            </a:r>
            <a:r>
              <a:rPr sz="1200" spc="3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направление</a:t>
            </a: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извещений </a:t>
            </a:r>
            <a:r>
              <a:rPr sz="1200" spc="-30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о </a:t>
            </a:r>
            <a:r>
              <a:rPr sz="1200" spc="-30" dirty="0">
                <a:solidFill>
                  <a:srgbClr val="9C674E"/>
                </a:solidFill>
                <a:latin typeface="Microsoft Sans Serif"/>
                <a:cs typeface="Microsoft Sans Serif"/>
              </a:rPr>
              <a:t>закупках</a:t>
            </a:r>
            <a:r>
              <a:rPr sz="1200" spc="1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продукции</a:t>
            </a:r>
            <a:r>
              <a:rPr sz="1200" spc="1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по 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 профилю</a:t>
            </a:r>
            <a:r>
              <a:rPr sz="1200" spc="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предприятия.</a:t>
            </a:r>
            <a:endParaRPr sz="1200">
              <a:latin typeface="Microsoft Sans Serif"/>
              <a:cs typeface="Microsoft Sans Serif"/>
            </a:endParaRPr>
          </a:p>
          <a:p>
            <a:pPr algn="ctr">
              <a:lnSpc>
                <a:spcPct val="100000"/>
              </a:lnSpc>
            </a:pP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Мониторинг</a:t>
            </a: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планов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35" dirty="0">
                <a:solidFill>
                  <a:srgbClr val="9C674E"/>
                </a:solidFill>
                <a:latin typeface="Microsoft Sans Serif"/>
                <a:cs typeface="Microsoft Sans Serif"/>
              </a:rPr>
              <a:t>закупок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21323" y="2060448"/>
            <a:ext cx="2593975" cy="70739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imes New Roman"/>
              <a:cs typeface="Times New Roman"/>
            </a:endParaRPr>
          </a:p>
          <a:p>
            <a:pPr marL="87630" marR="78105" indent="284480">
              <a:lnSpc>
                <a:spcPct val="100000"/>
              </a:lnSpc>
            </a:pP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Помощь 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в</a:t>
            </a:r>
            <a:r>
              <a:rPr sz="1200" spc="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регистрации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на 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электронных</a:t>
            </a:r>
            <a:r>
              <a:rPr sz="1200" spc="-2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торговых</a:t>
            </a: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площадках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21323" y="2994660"/>
            <a:ext cx="2593975" cy="77597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L="377190">
              <a:lnSpc>
                <a:spcPct val="100000"/>
              </a:lnSpc>
            </a:pP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Помощь</a:t>
            </a:r>
            <a:r>
              <a:rPr sz="1200" spc="-3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при</a:t>
            </a:r>
            <a:r>
              <a:rPr sz="1200" spc="-2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оформлении</a:t>
            </a:r>
            <a:endParaRPr sz="1200">
              <a:latin typeface="Microsoft Sans Serif"/>
              <a:cs typeface="Microsoft Sans Serif"/>
            </a:endParaRPr>
          </a:p>
          <a:p>
            <a:pPr marL="378460">
              <a:lnSpc>
                <a:spcPct val="100000"/>
              </a:lnSpc>
            </a:pP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конкурсной</a:t>
            </a:r>
            <a:r>
              <a:rPr sz="1200" spc="-5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документации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67627" y="389001"/>
            <a:ext cx="865505" cy="28638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969"/>
              </a:lnSpc>
              <a:spcBef>
                <a:spcPts val="225"/>
              </a:spcBef>
            </a:pP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Центр</a:t>
            </a:r>
            <a:r>
              <a:rPr sz="9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развития </a:t>
            </a:r>
            <a:r>
              <a:rPr sz="900" spc="-2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поставщиков</a:t>
            </a:r>
            <a:endParaRPr sz="900">
              <a:latin typeface="Microsoft Sans Serif"/>
              <a:cs typeface="Microsoft Sans Serif"/>
            </a:endParaRPr>
          </a:p>
        </p:txBody>
      </p:sp>
      <p:pic>
        <p:nvPicPr>
          <p:cNvPr id="17" name="object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981693" y="271276"/>
            <a:ext cx="495299" cy="533399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365759" y="1018032"/>
            <a:ext cx="4277995" cy="402590"/>
          </a:xfrm>
          <a:prstGeom prst="rect">
            <a:avLst/>
          </a:prstGeom>
          <a:ln w="9144">
            <a:solidFill>
              <a:srgbClr val="5F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132080" marR="108585">
              <a:lnSpc>
                <a:spcPts val="1300"/>
              </a:lnSpc>
              <a:spcBef>
                <a:spcPts val="295"/>
              </a:spcBef>
            </a:pP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для</a:t>
            </a:r>
            <a:r>
              <a:rPr sz="12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субъектов</a:t>
            </a: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малого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и</a:t>
            </a:r>
            <a:r>
              <a:rPr sz="12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среднего</a:t>
            </a: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предпринимательства, </a:t>
            </a:r>
            <a:r>
              <a:rPr sz="1200" spc="-3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бесплатно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689342" y="286868"/>
            <a:ext cx="1257935" cy="44577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-15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мойбизнес76.рф</a:t>
            </a:r>
            <a:endParaRPr sz="1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5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7E7E7E"/>
                </a:solidFill>
                <a:latin typeface="Microsoft Sans Serif"/>
                <a:cs typeface="Microsoft Sans Serif"/>
              </a:rPr>
              <a:t>(4852)</a:t>
            </a:r>
            <a:r>
              <a:rPr sz="11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33-33-36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65759" y="883919"/>
            <a:ext cx="8383270" cy="0"/>
          </a:xfrm>
          <a:custGeom>
            <a:avLst/>
            <a:gdLst/>
            <a:ahLst/>
            <a:cxnLst/>
            <a:rect l="l" t="t" r="r" b="b"/>
            <a:pathLst>
              <a:path w="8383270">
                <a:moveTo>
                  <a:pt x="0" y="0"/>
                </a:moveTo>
                <a:lnTo>
                  <a:pt x="8383143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866758" y="4306341"/>
            <a:ext cx="277240" cy="83715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312664" y="1088136"/>
            <a:ext cx="3373120" cy="1798320"/>
            <a:chOff x="5312664" y="1088136"/>
            <a:chExt cx="3373120" cy="17983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21808" y="1097280"/>
              <a:ext cx="3354324" cy="178003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317236" y="1092708"/>
              <a:ext cx="3363595" cy="1789430"/>
            </a:xfrm>
            <a:custGeom>
              <a:avLst/>
              <a:gdLst/>
              <a:ahLst/>
              <a:cxnLst/>
              <a:rect l="l" t="t" r="r" b="b"/>
              <a:pathLst>
                <a:path w="3363595" h="1789430">
                  <a:moveTo>
                    <a:pt x="0" y="1789175"/>
                  </a:moveTo>
                  <a:lnTo>
                    <a:pt x="3363467" y="1789175"/>
                  </a:lnTo>
                  <a:lnTo>
                    <a:pt x="3363467" y="0"/>
                  </a:lnTo>
                  <a:lnTo>
                    <a:pt x="0" y="0"/>
                  </a:lnTo>
                  <a:lnTo>
                    <a:pt x="0" y="1789175"/>
                  </a:lnTo>
                  <a:close/>
                </a:path>
              </a:pathLst>
            </a:custGeom>
            <a:ln w="9144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2524" y="4075176"/>
            <a:ext cx="2362200" cy="53340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16351" y="4075176"/>
            <a:ext cx="2238756" cy="53340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816351" y="3325367"/>
            <a:ext cx="2238756" cy="53340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321808" y="2993135"/>
            <a:ext cx="3354323" cy="46177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48055" y="184409"/>
            <a:ext cx="335259" cy="594359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928217" y="424941"/>
            <a:ext cx="236664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45" dirty="0">
                <a:solidFill>
                  <a:srgbClr val="7E7E7E"/>
                </a:solidFill>
                <a:latin typeface="Microsoft Sans Serif"/>
                <a:cs typeface="Microsoft Sans Serif"/>
              </a:rPr>
              <a:t>КОНСУЛЬТАЦИИ</a:t>
            </a:r>
            <a:r>
              <a:rPr sz="14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</a:t>
            </a:r>
            <a:r>
              <a:rPr sz="14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400" spc="-35" dirty="0">
                <a:solidFill>
                  <a:srgbClr val="7E7E7E"/>
                </a:solidFill>
                <a:latin typeface="Microsoft Sans Serif"/>
                <a:cs typeface="Microsoft Sans Serif"/>
              </a:rPr>
              <a:t>УСЛУГИ</a:t>
            </a:r>
            <a:endParaRPr sz="1400">
              <a:latin typeface="Microsoft Sans Serif"/>
              <a:cs typeface="Microsoft Sans Serif"/>
            </a:endParaRPr>
          </a:p>
        </p:txBody>
      </p:sp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781218" y="249524"/>
            <a:ext cx="485889" cy="548368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82524" y="3325367"/>
            <a:ext cx="2356104" cy="533400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82524" y="1851660"/>
            <a:ext cx="4599432" cy="364235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382524" y="1851660"/>
            <a:ext cx="4599940" cy="36449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8509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670"/>
              </a:spcBef>
            </a:pPr>
            <a:r>
              <a:rPr sz="1200" spc="-25" dirty="0">
                <a:solidFill>
                  <a:srgbClr val="9C674E"/>
                </a:solidFill>
                <a:latin typeface="Microsoft Sans Serif"/>
                <a:cs typeface="Microsoft Sans Serif"/>
              </a:rPr>
              <a:t>Консультации</a:t>
            </a:r>
            <a:r>
              <a:rPr sz="1200" spc="3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по</a:t>
            </a:r>
            <a:r>
              <a:rPr sz="1200" spc="1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ведению</a:t>
            </a:r>
            <a:r>
              <a:rPr sz="1200" spc="2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предпринимательской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деятельности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09469" y="2395219"/>
            <a:ext cx="21164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1440" indent="-79375">
              <a:lnSpc>
                <a:spcPct val="100000"/>
              </a:lnSpc>
              <a:spcBef>
                <a:spcPts val="95"/>
              </a:spcBef>
              <a:buChar char="•"/>
              <a:tabLst>
                <a:tab pos="92075" algn="l"/>
              </a:tabLst>
            </a:pP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Информационное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сопровождение</a:t>
            </a:r>
            <a:endParaRPr sz="1000">
              <a:latin typeface="Microsoft Sans Serif"/>
              <a:cs typeface="Microsoft Sans Serif"/>
            </a:endParaRPr>
          </a:p>
          <a:p>
            <a:pPr marL="92075" indent="-80010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Патентование</a:t>
            </a:r>
            <a:endParaRPr sz="1000">
              <a:latin typeface="Microsoft Sans Serif"/>
              <a:cs typeface="Microsoft Sans Serif"/>
            </a:endParaRPr>
          </a:p>
          <a:p>
            <a:pPr marL="91440" indent="-79375">
              <a:lnSpc>
                <a:spcPct val="100000"/>
              </a:lnSpc>
              <a:buChar char="•"/>
              <a:tabLst>
                <a:tab pos="92075" algn="l"/>
              </a:tabLst>
            </a:pP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Сертификация</a:t>
            </a:r>
            <a:endParaRPr sz="1000">
              <a:latin typeface="Microsoft Sans Serif"/>
              <a:cs typeface="Microsoft Sans Serif"/>
            </a:endParaRPr>
          </a:p>
          <a:p>
            <a:pPr marL="91440" indent="-79375">
              <a:lnSpc>
                <a:spcPct val="100000"/>
              </a:lnSpc>
              <a:buChar char="•"/>
              <a:tabLst>
                <a:tab pos="92075" algn="l"/>
              </a:tabLst>
            </a:pP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Правозащита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24346" y="379933"/>
            <a:ext cx="1218565" cy="287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25"/>
              </a:lnSpc>
              <a:spcBef>
                <a:spcPts val="100"/>
              </a:spcBef>
            </a:pP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Центр</a:t>
            </a:r>
            <a:r>
              <a:rPr sz="9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поддержки</a:t>
            </a:r>
            <a:endParaRPr sz="900">
              <a:latin typeface="Microsoft Sans Serif"/>
              <a:cs typeface="Microsoft Sans Serif"/>
            </a:endParaRPr>
          </a:p>
          <a:p>
            <a:pPr marL="12700">
              <a:lnSpc>
                <a:spcPts val="1025"/>
              </a:lnSpc>
            </a:pP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предпринимательства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642986" y="286868"/>
            <a:ext cx="1257935" cy="44577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-15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мойбизнес76.рф</a:t>
            </a:r>
            <a:endParaRPr sz="1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5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7E7E7E"/>
                </a:solidFill>
                <a:latin typeface="Microsoft Sans Serif"/>
                <a:cs typeface="Microsoft Sans Serif"/>
              </a:rPr>
              <a:t>(4852)</a:t>
            </a:r>
            <a:r>
              <a:rPr sz="11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594-754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5759" y="1018032"/>
            <a:ext cx="4494530" cy="402590"/>
          </a:xfrm>
          <a:prstGeom prst="rect">
            <a:avLst/>
          </a:prstGeom>
          <a:ln w="9144">
            <a:solidFill>
              <a:srgbClr val="5F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100330" marR="88900">
              <a:lnSpc>
                <a:spcPts val="1300"/>
              </a:lnSpc>
              <a:spcBef>
                <a:spcPts val="285"/>
              </a:spcBef>
            </a:pP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для</a:t>
            </a:r>
            <a:r>
              <a:rPr sz="1200" spc="3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субъектов</a:t>
            </a:r>
            <a:r>
              <a:rPr sz="12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малого</a:t>
            </a: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и</a:t>
            </a:r>
            <a:r>
              <a:rPr sz="12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среднего</a:t>
            </a:r>
            <a:r>
              <a:rPr sz="12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предпринимательства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и </a:t>
            </a: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самозанятых</a:t>
            </a:r>
            <a:r>
              <a:rPr sz="1200" spc="-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граждан,</a:t>
            </a: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бесплатно/софинансирование</a:t>
            </a:r>
            <a:r>
              <a:rPr sz="12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*</a:t>
            </a:r>
            <a:r>
              <a:rPr sz="1200" spc="-25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(10%)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3280" y="2395219"/>
            <a:ext cx="19538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2075" indent="-80010">
              <a:lnSpc>
                <a:spcPct val="100000"/>
              </a:lnSpc>
              <a:spcBef>
                <a:spcPts val="95"/>
              </a:spcBef>
              <a:buChar char="•"/>
              <a:tabLst>
                <a:tab pos="92710" algn="l"/>
              </a:tabLst>
            </a:pP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Начало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деятельности</a:t>
            </a:r>
            <a:endParaRPr sz="1000">
              <a:latin typeface="Microsoft Sans Serif"/>
              <a:cs typeface="Microsoft Sans Serif"/>
            </a:endParaRPr>
          </a:p>
          <a:p>
            <a:pPr marL="91440" indent="-79375">
              <a:lnSpc>
                <a:spcPct val="100000"/>
              </a:lnSpc>
              <a:buChar char="•"/>
              <a:tabLst>
                <a:tab pos="92075" algn="l"/>
              </a:tabLst>
            </a:pPr>
            <a:r>
              <a:rPr sz="10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Господдержка</a:t>
            </a:r>
            <a:endParaRPr sz="1000">
              <a:latin typeface="Microsoft Sans Serif"/>
              <a:cs typeface="Microsoft Sans Serif"/>
            </a:endParaRPr>
          </a:p>
          <a:p>
            <a:pPr marL="91440" indent="-79375">
              <a:lnSpc>
                <a:spcPct val="100000"/>
              </a:lnSpc>
              <a:buChar char="•"/>
              <a:tabLst>
                <a:tab pos="92075" algn="l"/>
              </a:tabLst>
            </a:pP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Маркетинговое</a:t>
            </a:r>
            <a:r>
              <a:rPr sz="1000" spc="-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сопровождение</a:t>
            </a:r>
            <a:endParaRPr sz="1000">
              <a:latin typeface="Microsoft Sans Serif"/>
              <a:cs typeface="Microsoft Sans Serif"/>
            </a:endParaRPr>
          </a:p>
          <a:p>
            <a:pPr marL="92075" indent="-80010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Бизнес-планирование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401817" y="3485769"/>
            <a:ext cx="310578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1440" indent="-79375">
              <a:lnSpc>
                <a:spcPct val="100000"/>
              </a:lnSpc>
              <a:spcBef>
                <a:spcPts val="95"/>
              </a:spcBef>
              <a:buChar char="•"/>
              <a:tabLst>
                <a:tab pos="92075" algn="l"/>
              </a:tabLst>
            </a:pPr>
            <a:r>
              <a:rPr sz="10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Ярмарки</a:t>
            </a:r>
            <a:r>
              <a:rPr sz="10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для</a:t>
            </a:r>
            <a:r>
              <a:rPr sz="10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самозанятых</a:t>
            </a:r>
            <a:endParaRPr sz="1000">
              <a:latin typeface="Microsoft Sans Serif"/>
              <a:cs typeface="Microsoft Sans Serif"/>
            </a:endParaRPr>
          </a:p>
          <a:p>
            <a:pPr marL="91440" indent="-79375">
              <a:lnSpc>
                <a:spcPct val="100000"/>
              </a:lnSpc>
              <a:buChar char="•"/>
              <a:tabLst>
                <a:tab pos="92075" algn="l"/>
              </a:tabLst>
            </a:pP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Фестиваль</a:t>
            </a:r>
            <a:r>
              <a:rPr sz="1000" spc="3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«Пир</a:t>
            </a:r>
            <a:r>
              <a:rPr sz="10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на</a:t>
            </a:r>
            <a:r>
              <a:rPr sz="10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Волге»</a:t>
            </a:r>
            <a:endParaRPr sz="1000">
              <a:latin typeface="Microsoft Sans Serif"/>
              <a:cs typeface="Microsoft Sans Serif"/>
            </a:endParaRPr>
          </a:p>
          <a:p>
            <a:pPr marL="91440" indent="-79375">
              <a:lnSpc>
                <a:spcPct val="100000"/>
              </a:lnSpc>
              <a:buChar char="•"/>
              <a:tabLst>
                <a:tab pos="92075" algn="l"/>
              </a:tabLst>
            </a:pP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Выставка</a:t>
            </a:r>
            <a:r>
              <a:rPr sz="10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«Ладья.</a:t>
            </a:r>
            <a:r>
              <a:rPr sz="10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Зимняя</a:t>
            </a:r>
            <a:r>
              <a:rPr sz="10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сказка»</a:t>
            </a:r>
            <a:endParaRPr sz="1000">
              <a:latin typeface="Microsoft Sans Serif"/>
              <a:cs typeface="Microsoft Sans Serif"/>
            </a:endParaRPr>
          </a:p>
          <a:p>
            <a:pPr marL="91440" indent="-79375">
              <a:lnSpc>
                <a:spcPct val="100000"/>
              </a:lnSpc>
              <a:buChar char="•"/>
              <a:tabLst>
                <a:tab pos="92075" algn="l"/>
              </a:tabLst>
            </a:pP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Выставка</a:t>
            </a:r>
            <a:r>
              <a:rPr sz="10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подарков</a:t>
            </a:r>
            <a:r>
              <a:rPr sz="10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</a:t>
            </a:r>
            <a:r>
              <a:rPr sz="10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декора</a:t>
            </a:r>
            <a:endParaRPr sz="1000">
              <a:latin typeface="Microsoft Sans Serif"/>
              <a:cs typeface="Microsoft Sans Serif"/>
            </a:endParaRPr>
          </a:p>
          <a:p>
            <a:pPr marL="91440" indent="-79375">
              <a:lnSpc>
                <a:spcPct val="100000"/>
              </a:lnSpc>
              <a:buChar char="•"/>
              <a:tabLst>
                <a:tab pos="92075" algn="l"/>
              </a:tabLst>
            </a:pP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Межрегиональные</a:t>
            </a:r>
            <a:r>
              <a:rPr sz="10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выставки-ярмарки</a:t>
            </a:r>
            <a:r>
              <a:rPr sz="1000" spc="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(АПК,</a:t>
            </a:r>
            <a:r>
              <a:rPr sz="10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легкая</a:t>
            </a:r>
            <a:endParaRPr sz="1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промышленность)</a:t>
            </a:r>
            <a:endParaRPr sz="1000">
              <a:latin typeface="Microsoft Sans Serif"/>
              <a:cs typeface="Microsoft Sans Serif"/>
            </a:endParaRPr>
          </a:p>
          <a:p>
            <a:pPr marL="12700" marR="158750">
              <a:lnSpc>
                <a:spcPct val="100000"/>
              </a:lnSpc>
              <a:buChar char="•"/>
              <a:tabLst>
                <a:tab pos="92075" algn="l"/>
              </a:tabLst>
            </a:pP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Выставка</a:t>
            </a:r>
            <a:r>
              <a:rPr sz="1000" spc="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приключений</a:t>
            </a:r>
            <a:r>
              <a:rPr sz="1000" spc="5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</a:t>
            </a:r>
            <a:r>
              <a:rPr sz="10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техники</a:t>
            </a:r>
            <a:r>
              <a:rPr sz="10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для</a:t>
            </a:r>
            <a:r>
              <a:rPr sz="1000" spc="3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активного </a:t>
            </a:r>
            <a:r>
              <a:rPr sz="1000" spc="-25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отдыха</a:t>
            </a:r>
            <a:r>
              <a:rPr sz="10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«Поехали</a:t>
            </a:r>
            <a:r>
              <a:rPr sz="10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2023»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2524" y="3325367"/>
            <a:ext cx="2356485" cy="53340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65404" rIns="0" bIns="0" rtlCol="0">
            <a:spAutoFit/>
          </a:bodyPr>
          <a:lstStyle/>
          <a:p>
            <a:pPr marL="73025" marR="570230">
              <a:lnSpc>
                <a:spcPct val="100000"/>
              </a:lnSpc>
              <a:spcBef>
                <a:spcPts val="515"/>
              </a:spcBef>
            </a:pP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Сертификация</a:t>
            </a:r>
            <a:r>
              <a:rPr sz="1200" spc="-6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товаров, </a:t>
            </a:r>
            <a:r>
              <a:rPr sz="1200" spc="-30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30" dirty="0">
                <a:solidFill>
                  <a:srgbClr val="9C674E"/>
                </a:solidFill>
                <a:latin typeface="Microsoft Sans Serif"/>
                <a:cs typeface="Microsoft Sans Serif"/>
              </a:rPr>
              <a:t>работ,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 услуг</a:t>
            </a:r>
            <a:r>
              <a:rPr sz="12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*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2524" y="4075176"/>
            <a:ext cx="2362200" cy="53340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3025">
              <a:lnSpc>
                <a:spcPts val="1260"/>
              </a:lnSpc>
            </a:pP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Проведение</a:t>
            </a: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патентных</a:t>
            </a:r>
            <a:endParaRPr sz="1200">
              <a:latin typeface="Microsoft Sans Serif"/>
              <a:cs typeface="Microsoft Sans Serif"/>
            </a:endParaRPr>
          </a:p>
          <a:p>
            <a:pPr marL="73025">
              <a:lnSpc>
                <a:spcPct val="100000"/>
              </a:lnSpc>
            </a:pP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исследований</a:t>
            </a: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на регистрацию</a:t>
            </a:r>
            <a:endParaRPr sz="1200">
              <a:latin typeface="Microsoft Sans Serif"/>
              <a:cs typeface="Microsoft Sans Serif"/>
            </a:endParaRPr>
          </a:p>
          <a:p>
            <a:pPr marL="73025">
              <a:lnSpc>
                <a:spcPct val="100000"/>
              </a:lnSpc>
            </a:pP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товарного</a:t>
            </a:r>
            <a:r>
              <a:rPr sz="1200" spc="-7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знака</a:t>
            </a:r>
            <a:r>
              <a:rPr sz="1200" spc="-20" dirty="0">
                <a:solidFill>
                  <a:srgbClr val="932824"/>
                </a:solidFill>
                <a:latin typeface="Microsoft Sans Serif"/>
                <a:cs typeface="Microsoft Sans Serif"/>
              </a:rPr>
              <a:t>*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16351" y="4075176"/>
            <a:ext cx="2239010" cy="53340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82550" rIns="0" bIns="0" rtlCol="0">
            <a:spAutoFit/>
          </a:bodyPr>
          <a:lstStyle/>
          <a:p>
            <a:pPr marL="91440" marR="51435">
              <a:lnSpc>
                <a:spcPct val="100000"/>
              </a:lnSpc>
              <a:spcBef>
                <a:spcPts val="650"/>
              </a:spcBef>
            </a:pP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Содействие</a:t>
            </a:r>
            <a:r>
              <a:rPr sz="1200" spc="-4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в</a:t>
            </a:r>
            <a:r>
              <a:rPr sz="1200" spc="-3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популяризации </a:t>
            </a:r>
            <a:r>
              <a:rPr sz="1200" spc="-30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продукции</a:t>
            </a:r>
            <a:r>
              <a:rPr sz="1200" spc="1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и</a:t>
            </a:r>
            <a:r>
              <a:rPr sz="1200" spc="3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услуг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16351" y="3325367"/>
            <a:ext cx="2239010" cy="53340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80645" rIns="0" bIns="0" rtlCol="0">
            <a:spAutoFit/>
          </a:bodyPr>
          <a:lstStyle/>
          <a:p>
            <a:pPr marL="91440" marR="74295">
              <a:lnSpc>
                <a:spcPct val="100000"/>
              </a:lnSpc>
              <a:spcBef>
                <a:spcPts val="635"/>
              </a:spcBef>
            </a:pP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Содействие 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в </a:t>
            </a: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размещении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продукции</a:t>
            </a:r>
            <a:r>
              <a:rPr sz="1200" spc="1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на</a:t>
            </a:r>
            <a:r>
              <a:rPr sz="1200" spc="2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маркетплейсах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21808" y="2993135"/>
            <a:ext cx="3354704" cy="46228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74930" marR="681990">
              <a:lnSpc>
                <a:spcPct val="100000"/>
              </a:lnSpc>
              <a:spcBef>
                <a:spcPts val="330"/>
              </a:spcBef>
            </a:pP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Организация</a:t>
            </a:r>
            <a:r>
              <a:rPr sz="1200" spc="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участия</a:t>
            </a:r>
            <a:r>
              <a:rPr sz="1200" spc="3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в</a:t>
            </a:r>
            <a:r>
              <a:rPr sz="1200" spc="2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выставочно- </a:t>
            </a:r>
            <a:r>
              <a:rPr sz="1200" spc="-30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ярмарочных</a:t>
            </a:r>
            <a:r>
              <a:rPr sz="1200" spc="-4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мероприятиях</a:t>
            </a:r>
            <a:r>
              <a:rPr sz="1200" spc="-3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в</a:t>
            </a:r>
            <a:r>
              <a:rPr sz="1200" spc="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России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65759" y="883919"/>
            <a:ext cx="8383270" cy="0"/>
          </a:xfrm>
          <a:custGeom>
            <a:avLst/>
            <a:gdLst/>
            <a:ahLst/>
            <a:cxnLst/>
            <a:rect l="l" t="t" r="r" b="b"/>
            <a:pathLst>
              <a:path w="8383270">
                <a:moveTo>
                  <a:pt x="0" y="0"/>
                </a:moveTo>
                <a:lnTo>
                  <a:pt x="8383143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object 2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832215" y="4306341"/>
            <a:ext cx="306374" cy="83715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263" y="4264152"/>
            <a:ext cx="8735567" cy="38709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12492" y="2801111"/>
            <a:ext cx="2133599" cy="39166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25995" y="3166872"/>
            <a:ext cx="2133600" cy="38709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608576" y="3166872"/>
            <a:ext cx="2133600" cy="39014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821423" y="1013460"/>
            <a:ext cx="2133600" cy="37947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809231" y="2157983"/>
            <a:ext cx="2133600" cy="38709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608576" y="1013460"/>
            <a:ext cx="2133600" cy="379475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418588" y="1013460"/>
            <a:ext cx="2133600" cy="385572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96595" y="1780032"/>
            <a:ext cx="2144268" cy="371855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48055" y="184409"/>
            <a:ext cx="335259" cy="594359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928217" y="424941"/>
            <a:ext cx="100266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7E7E7E"/>
                </a:solidFill>
                <a:latin typeface="Microsoft Sans Serif"/>
                <a:cs typeface="Microsoft Sans Serif"/>
              </a:rPr>
              <a:t>О</a:t>
            </a:r>
            <a:r>
              <a:rPr sz="1400" spc="-35" dirty="0">
                <a:solidFill>
                  <a:srgbClr val="7E7E7E"/>
                </a:solidFill>
                <a:latin typeface="Microsoft Sans Serif"/>
                <a:cs typeface="Microsoft Sans Serif"/>
              </a:rPr>
              <a:t>Б</a:t>
            </a:r>
            <a:r>
              <a:rPr sz="14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У</a:t>
            </a:r>
            <a:r>
              <a:rPr sz="14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Ч</a:t>
            </a:r>
            <a:r>
              <a:rPr sz="14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Е</a:t>
            </a:r>
            <a:r>
              <a:rPr sz="14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Н</a:t>
            </a:r>
            <a:r>
              <a:rPr sz="14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</a:t>
            </a:r>
            <a:r>
              <a:rPr sz="1400" dirty="0">
                <a:solidFill>
                  <a:srgbClr val="7E7E7E"/>
                </a:solidFill>
                <a:latin typeface="Microsoft Sans Serif"/>
                <a:cs typeface="Microsoft Sans Serif"/>
              </a:rPr>
              <a:t>Е</a:t>
            </a:r>
            <a:endParaRPr sz="1400">
              <a:latin typeface="Microsoft Sans Serif"/>
              <a:cs typeface="Microsoft Sans Serif"/>
            </a:endParaRPr>
          </a:p>
        </p:txBody>
      </p:sp>
      <p:pic>
        <p:nvPicPr>
          <p:cNvPr id="13" name="object 1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781218" y="249524"/>
            <a:ext cx="485889" cy="548368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96595" y="1010411"/>
            <a:ext cx="2144268" cy="388620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196595" y="1780032"/>
            <a:ext cx="2144395" cy="37211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91440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720"/>
              </a:spcBef>
            </a:pPr>
            <a:r>
              <a:rPr sz="11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Семинары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6595" y="1010411"/>
            <a:ext cx="2144395" cy="38862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106680">
              <a:lnSpc>
                <a:spcPct val="100000"/>
              </a:lnSpc>
              <a:spcBef>
                <a:spcPts val="155"/>
              </a:spcBef>
            </a:pPr>
            <a:r>
              <a:rPr sz="11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Повышение</a:t>
            </a:r>
            <a:r>
              <a:rPr sz="1100" spc="-2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1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квалификации</a:t>
            </a:r>
            <a:endParaRPr sz="1100">
              <a:latin typeface="Microsoft Sans Serif"/>
              <a:cs typeface="Microsoft Sans Serif"/>
            </a:endParaRPr>
          </a:p>
          <a:p>
            <a:pPr marL="106680">
              <a:lnSpc>
                <a:spcPct val="100000"/>
              </a:lnSpc>
              <a:spcBef>
                <a:spcPts val="5"/>
              </a:spcBef>
            </a:pPr>
            <a:r>
              <a:rPr sz="11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сотрудников</a:t>
            </a:r>
            <a:r>
              <a:rPr sz="11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1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субъектов</a:t>
            </a:r>
            <a:r>
              <a:rPr sz="11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1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МСП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8267" y="1461896"/>
            <a:ext cx="2062480" cy="269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6200" indent="-64135">
              <a:lnSpc>
                <a:spcPct val="100000"/>
              </a:lnSpc>
              <a:spcBef>
                <a:spcPts val="105"/>
              </a:spcBef>
              <a:buChar char="•"/>
              <a:tabLst>
                <a:tab pos="76835" algn="l"/>
              </a:tabLst>
            </a:pP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Пожарная</a:t>
            </a:r>
            <a:r>
              <a:rPr sz="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безопасность</a:t>
            </a:r>
            <a:r>
              <a:rPr sz="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на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предприятии</a:t>
            </a:r>
            <a:r>
              <a:rPr sz="8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*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Охрана труда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89495" y="2586355"/>
            <a:ext cx="1295400" cy="514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 indent="-64135">
              <a:lnSpc>
                <a:spcPct val="100000"/>
              </a:lnSpc>
              <a:spcBef>
                <a:spcPts val="100"/>
              </a:spcBef>
              <a:buChar char="•"/>
              <a:tabLst>
                <a:tab pos="76835" algn="l"/>
              </a:tabLst>
            </a:pPr>
            <a:r>
              <a:rPr sz="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Азбука</a:t>
            </a:r>
            <a:r>
              <a:rPr sz="800" spc="-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предпринимателя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Генерация</a:t>
            </a:r>
            <a:r>
              <a:rPr sz="800" spc="4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бизнес-идеи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Школа</a:t>
            </a:r>
            <a:r>
              <a:rPr sz="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предпринимателя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spcBef>
                <a:spcPts val="5"/>
              </a:spcBef>
              <a:buChar char="•"/>
              <a:tabLst>
                <a:tab pos="76835" algn="l"/>
              </a:tabLst>
            </a:pP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Бизнес</a:t>
            </a:r>
            <a:r>
              <a:rPr sz="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по</a:t>
            </a:r>
            <a:r>
              <a:rPr sz="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франшизе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8267" y="2187321"/>
            <a:ext cx="2106295" cy="19773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 indent="-64135">
              <a:lnSpc>
                <a:spcPct val="100000"/>
              </a:lnSpc>
              <a:spcBef>
                <a:spcPts val="100"/>
              </a:spcBef>
              <a:buChar char="•"/>
              <a:tabLst>
                <a:tab pos="76835" algn="l"/>
              </a:tabLst>
            </a:pP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Самозанятость,</a:t>
            </a:r>
            <a:r>
              <a:rPr sz="8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шаг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0" dirty="0">
                <a:solidFill>
                  <a:srgbClr val="7E7E7E"/>
                </a:solidFill>
                <a:latin typeface="Microsoft Sans Serif"/>
                <a:cs typeface="Microsoft Sans Serif"/>
              </a:rPr>
              <a:t>к</a:t>
            </a: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личному</a:t>
            </a:r>
            <a:r>
              <a:rPr sz="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успеху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Самозанятые:</a:t>
            </a:r>
            <a:r>
              <a:rPr sz="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продвижение</a:t>
            </a:r>
            <a:r>
              <a:rPr sz="800" spc="4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в</a:t>
            </a:r>
            <a:r>
              <a:rPr sz="8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Интернете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Особенности</a:t>
            </a: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работы</a:t>
            </a:r>
            <a:r>
              <a:rPr sz="8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самозанятым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spcBef>
                <a:spcPts val="5"/>
              </a:spcBef>
              <a:buChar char="•"/>
              <a:tabLst>
                <a:tab pos="76835" algn="l"/>
              </a:tabLst>
            </a:pPr>
            <a:r>
              <a:rPr sz="8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Как</a:t>
            </a: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привлечь инвестиции </a:t>
            </a: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в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бизнес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Упаковка</a:t>
            </a:r>
            <a:r>
              <a:rPr sz="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франшизы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Продвижение</a:t>
            </a:r>
            <a:r>
              <a:rPr sz="8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сайта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в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сети</a:t>
            </a:r>
            <a:r>
              <a:rPr sz="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Интернет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Юридические</a:t>
            </a:r>
            <a:r>
              <a:rPr sz="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аспекты</a:t>
            </a:r>
            <a:endParaRPr sz="800">
              <a:latin typeface="Microsoft Sans Serif"/>
              <a:cs typeface="Microsoft Sans Serif"/>
            </a:endParaRPr>
          </a:p>
          <a:p>
            <a:pPr marL="12700" marR="37401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Правила</a:t>
            </a: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работы</a:t>
            </a:r>
            <a:r>
              <a:rPr sz="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с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бухгалтерскими </a:t>
            </a:r>
            <a:r>
              <a:rPr sz="800" spc="-2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программами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Бизнес</a:t>
            </a:r>
            <a:r>
              <a:rPr sz="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идея</a:t>
            </a:r>
            <a:r>
              <a:rPr sz="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для</a:t>
            </a:r>
            <a:r>
              <a:rPr sz="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серебряного</a:t>
            </a:r>
            <a:r>
              <a:rPr sz="800" spc="4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возраста</a:t>
            </a:r>
            <a:endParaRPr sz="800">
              <a:latin typeface="Microsoft Sans Serif"/>
              <a:cs typeface="Microsoft Sans Serif"/>
            </a:endParaRPr>
          </a:p>
          <a:p>
            <a:pPr marL="12700" marR="45021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Изменения </a:t>
            </a: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в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налогообложении </a:t>
            </a: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и </a:t>
            </a:r>
            <a:r>
              <a:rPr sz="800" spc="-2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бухгалтерском</a:t>
            </a:r>
            <a:r>
              <a:rPr sz="800" spc="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учете</a:t>
            </a:r>
            <a:r>
              <a:rPr sz="8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*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Правовые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аспекты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бизнеса</a:t>
            </a:r>
            <a:r>
              <a:rPr sz="8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*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Изменения</a:t>
            </a:r>
            <a:r>
              <a:rPr sz="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в</a:t>
            </a:r>
            <a:r>
              <a:rPr sz="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трудовом законодательстве</a:t>
            </a:r>
            <a:r>
              <a:rPr sz="8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*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Эксперты</a:t>
            </a:r>
            <a:r>
              <a:rPr sz="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для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бизнеса</a:t>
            </a:r>
            <a:r>
              <a:rPr sz="8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*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Участие</a:t>
            </a:r>
            <a:r>
              <a:rPr sz="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СМиСП </a:t>
            </a: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в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закупках</a:t>
            </a:r>
            <a:r>
              <a:rPr sz="800" spc="-20" dirty="0">
                <a:solidFill>
                  <a:srgbClr val="932824"/>
                </a:solidFill>
                <a:latin typeface="Microsoft Sans Serif"/>
                <a:cs typeface="Microsoft Sans Serif"/>
              </a:rPr>
              <a:t>*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24346" y="379933"/>
            <a:ext cx="1218565" cy="287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25"/>
              </a:lnSpc>
              <a:spcBef>
                <a:spcPts val="100"/>
              </a:spcBef>
            </a:pP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Центр</a:t>
            </a:r>
            <a:r>
              <a:rPr sz="9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поддержки</a:t>
            </a:r>
            <a:endParaRPr sz="900">
              <a:latin typeface="Microsoft Sans Serif"/>
              <a:cs typeface="Microsoft Sans Serif"/>
            </a:endParaRPr>
          </a:p>
          <a:p>
            <a:pPr marL="12700">
              <a:lnSpc>
                <a:spcPts val="1025"/>
              </a:lnSpc>
            </a:pP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предпринимательства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642986" y="286868"/>
            <a:ext cx="1257935" cy="44577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-15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мойбизнес76.рф</a:t>
            </a:r>
            <a:endParaRPr sz="1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5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7E7E7E"/>
                </a:solidFill>
                <a:latin typeface="Microsoft Sans Serif"/>
                <a:cs typeface="Microsoft Sans Serif"/>
              </a:rPr>
              <a:t>(4852)</a:t>
            </a:r>
            <a:r>
              <a:rPr sz="11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594-754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21423" y="1013460"/>
            <a:ext cx="2133600" cy="37973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101600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800"/>
              </a:spcBef>
            </a:pPr>
            <a:r>
              <a:rPr sz="1100" spc="-25" dirty="0">
                <a:solidFill>
                  <a:srgbClr val="9C674E"/>
                </a:solidFill>
                <a:latin typeface="Microsoft Sans Serif"/>
                <a:cs typeface="Microsoft Sans Serif"/>
              </a:rPr>
              <a:t>Форумы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881621" y="1464056"/>
            <a:ext cx="120396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6200" indent="-64135">
              <a:lnSpc>
                <a:spcPct val="100000"/>
              </a:lnSpc>
              <a:spcBef>
                <a:spcPts val="105"/>
              </a:spcBef>
              <a:buChar char="•"/>
              <a:tabLst>
                <a:tab pos="76835" algn="l"/>
              </a:tabLst>
            </a:pPr>
            <a:r>
              <a:rPr sz="800" spc="-85" dirty="0">
                <a:solidFill>
                  <a:srgbClr val="7E7E7E"/>
                </a:solidFill>
                <a:latin typeface="Microsoft Sans Serif"/>
                <a:cs typeface="Microsoft Sans Serif"/>
              </a:rPr>
              <a:t>Д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е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н</a:t>
            </a: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ь </a:t>
            </a:r>
            <a:r>
              <a:rPr sz="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ред</a:t>
            </a:r>
            <a:r>
              <a:rPr sz="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р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ини</a:t>
            </a:r>
            <a:r>
              <a:rPr sz="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м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а</a:t>
            </a: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т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е</a:t>
            </a:r>
            <a:r>
              <a:rPr sz="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л</a:t>
            </a: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я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Креативные</a:t>
            </a:r>
            <a:r>
              <a:rPr sz="800" spc="-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индустрии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Бизнес</a:t>
            </a:r>
            <a:r>
              <a:rPr sz="8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поколение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НХП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Ярославии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Fashion</a:t>
            </a:r>
            <a:r>
              <a:rPr sz="800" spc="-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Форум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09231" y="2157983"/>
            <a:ext cx="2133600" cy="38735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104139" rIns="0" bIns="0" rtlCol="0">
            <a:spAutoFit/>
          </a:bodyPr>
          <a:lstStyle/>
          <a:p>
            <a:pPr marL="102870">
              <a:lnSpc>
                <a:spcPct val="100000"/>
              </a:lnSpc>
              <a:spcBef>
                <a:spcPts val="819"/>
              </a:spcBef>
            </a:pPr>
            <a:r>
              <a:rPr sz="11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Тренинги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825995" y="3166872"/>
            <a:ext cx="2133600" cy="38735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100965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795"/>
              </a:spcBef>
            </a:pPr>
            <a:r>
              <a:rPr sz="11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Мастер-классы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08576" y="1013460"/>
            <a:ext cx="2133600" cy="37973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15875" rIns="0" bIns="0" rtlCol="0">
            <a:spAutoFit/>
          </a:bodyPr>
          <a:lstStyle/>
          <a:p>
            <a:pPr marL="104775">
              <a:lnSpc>
                <a:spcPct val="100000"/>
              </a:lnSpc>
              <a:spcBef>
                <a:spcPts val="125"/>
              </a:spcBef>
            </a:pPr>
            <a:r>
              <a:rPr sz="11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Обучающие</a:t>
            </a:r>
            <a:r>
              <a:rPr sz="1100" spc="-5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1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программы,</a:t>
            </a:r>
            <a:endParaRPr sz="1100">
              <a:latin typeface="Microsoft Sans Serif"/>
              <a:cs typeface="Microsoft Sans Serif"/>
            </a:endParaRPr>
          </a:p>
          <a:p>
            <a:pPr marL="104775">
              <a:lnSpc>
                <a:spcPct val="100000"/>
              </a:lnSpc>
            </a:pPr>
            <a:r>
              <a:rPr sz="11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акселераторы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07107" y="1461896"/>
            <a:ext cx="191579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6200" indent="-64135">
              <a:lnSpc>
                <a:spcPct val="100000"/>
              </a:lnSpc>
              <a:spcBef>
                <a:spcPts val="105"/>
              </a:spcBef>
              <a:buChar char="•"/>
              <a:tabLst>
                <a:tab pos="76835" algn="l"/>
              </a:tabLst>
            </a:pP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Успешный</a:t>
            </a:r>
            <a:r>
              <a:rPr sz="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самозанятый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Стартапшоу</a:t>
            </a:r>
            <a:endParaRPr sz="800">
              <a:latin typeface="Microsoft Sans Serif"/>
              <a:cs typeface="Microsoft Sans Serif"/>
            </a:endParaRPr>
          </a:p>
          <a:p>
            <a:pPr marL="12700" marR="5080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Проектная</a:t>
            </a:r>
            <a:r>
              <a:rPr sz="8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лаборатория:</a:t>
            </a:r>
            <a:r>
              <a:rPr sz="800" spc="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35" dirty="0">
                <a:solidFill>
                  <a:srgbClr val="7E7E7E"/>
                </a:solidFill>
                <a:latin typeface="Microsoft Sans Serif"/>
                <a:cs typeface="Microsoft Sans Serif"/>
              </a:rPr>
              <a:t>как</a:t>
            </a:r>
            <a:r>
              <a:rPr sz="8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привлечь </a:t>
            </a:r>
            <a:r>
              <a:rPr sz="800" spc="-2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финансирование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Лестница</a:t>
            </a:r>
            <a:r>
              <a:rPr sz="800" spc="-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компетенций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Женское</a:t>
            </a:r>
            <a:r>
              <a:rPr sz="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предпринимательство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Промышленный</a:t>
            </a:r>
            <a:r>
              <a:rPr sz="8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дизайн</a:t>
            </a:r>
            <a:endParaRPr sz="800">
              <a:latin typeface="Microsoft Sans Serif"/>
              <a:cs typeface="Microsoft Sans Serif"/>
            </a:endParaRPr>
          </a:p>
          <a:p>
            <a:pPr marL="12700" marR="285750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Перспективы</a:t>
            </a:r>
            <a:r>
              <a:rPr sz="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и</a:t>
            </a:r>
            <a:r>
              <a:rPr sz="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тренды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развития </a:t>
            </a:r>
            <a:r>
              <a:rPr sz="800" spc="-19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бизнеса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Digital</a:t>
            </a: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 в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новой</a:t>
            </a:r>
            <a:r>
              <a:rPr sz="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реальности</a:t>
            </a:r>
            <a:r>
              <a:rPr sz="8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*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608576" y="3166872"/>
            <a:ext cx="2133600" cy="390525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104139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819"/>
              </a:spcBef>
            </a:pPr>
            <a:r>
              <a:rPr sz="11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Наставничество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700142" y="1458849"/>
            <a:ext cx="2002789" cy="1611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6200" indent="-64135">
              <a:lnSpc>
                <a:spcPct val="100000"/>
              </a:lnSpc>
              <a:spcBef>
                <a:spcPts val="105"/>
              </a:spcBef>
              <a:buChar char="•"/>
              <a:tabLst>
                <a:tab pos="76835" algn="l"/>
              </a:tabLst>
            </a:pP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Бизнес</a:t>
            </a:r>
            <a:r>
              <a:rPr sz="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для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самозанятых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Бизнес </a:t>
            </a:r>
            <a:r>
              <a:rPr sz="800" spc="210" dirty="0">
                <a:solidFill>
                  <a:srgbClr val="7E7E7E"/>
                </a:solidFill>
                <a:latin typeface="Microsoft Sans Serif"/>
                <a:cs typeface="Microsoft Sans Serif"/>
              </a:rPr>
              <a:t>–</a:t>
            </a:r>
            <a:r>
              <a:rPr sz="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старт для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самозанятых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Бизнес-планирование</a:t>
            </a:r>
            <a:endParaRPr sz="800">
              <a:latin typeface="Microsoft Sans Serif"/>
              <a:cs typeface="Microsoft Sans Serif"/>
            </a:endParaRPr>
          </a:p>
          <a:p>
            <a:pPr marL="12700" marR="46037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Основы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предпринимательской </a:t>
            </a:r>
            <a:r>
              <a:rPr sz="800" spc="-2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деятельности</a:t>
            </a:r>
            <a:r>
              <a:rPr sz="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(для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14-17</a:t>
            </a:r>
            <a:r>
              <a:rPr sz="800" spc="3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лет)</a:t>
            </a:r>
            <a:endParaRPr sz="800">
              <a:latin typeface="Microsoft Sans Serif"/>
              <a:cs typeface="Microsoft Sans Serif"/>
            </a:endParaRPr>
          </a:p>
          <a:p>
            <a:pPr marL="12700" marR="8318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Эффективные</a:t>
            </a:r>
            <a:r>
              <a:rPr sz="8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бизнес-коммуникации</a:t>
            </a:r>
            <a:r>
              <a:rPr sz="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в </a:t>
            </a:r>
            <a:r>
              <a:rPr sz="800" spc="-19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маркетинговых</a:t>
            </a:r>
            <a:r>
              <a:rPr sz="8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стратегиях</a:t>
            </a:r>
            <a:r>
              <a:rPr sz="8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*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Увеличение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продаж</a:t>
            </a:r>
            <a:r>
              <a:rPr sz="8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и</a:t>
            </a:r>
            <a:r>
              <a:rPr sz="8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прибыли</a:t>
            </a:r>
            <a:r>
              <a:rPr sz="8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СМиСП</a:t>
            </a:r>
            <a:r>
              <a:rPr sz="8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*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Защита</a:t>
            </a:r>
            <a:r>
              <a:rPr sz="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бизнеса</a:t>
            </a:r>
            <a:r>
              <a:rPr sz="8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*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Интернет-маркетинг</a:t>
            </a:r>
            <a:r>
              <a:rPr sz="8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*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spcBef>
                <a:spcPts val="5"/>
              </a:spcBef>
              <a:buChar char="•"/>
              <a:tabLst>
                <a:tab pos="76835" algn="l"/>
              </a:tabLst>
            </a:pPr>
            <a:r>
              <a:rPr sz="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Дизайн-мышление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в</a:t>
            </a:r>
            <a:r>
              <a:rPr sz="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бизнесе</a:t>
            </a:r>
            <a:r>
              <a:rPr sz="8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*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Профстандарты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на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предприятии</a:t>
            </a:r>
            <a:r>
              <a:rPr sz="8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*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Акселератор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соцпредпринимательства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921245" y="3584828"/>
            <a:ext cx="1542415" cy="514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835" indent="-64769">
              <a:lnSpc>
                <a:spcPct val="100000"/>
              </a:lnSpc>
              <a:spcBef>
                <a:spcPts val="100"/>
              </a:spcBef>
              <a:buChar char="•"/>
              <a:tabLst>
                <a:tab pos="77470" algn="l"/>
              </a:tabLst>
            </a:pP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для</a:t>
            </a:r>
            <a:r>
              <a:rPr sz="8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бьюти</a:t>
            </a:r>
            <a:r>
              <a:rPr sz="8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индустрии</a:t>
            </a:r>
            <a:endParaRPr sz="800">
              <a:latin typeface="Microsoft Sans Serif"/>
              <a:cs typeface="Microsoft Sans Serif"/>
            </a:endParaRPr>
          </a:p>
          <a:p>
            <a:pPr marL="76835" indent="-64769">
              <a:lnSpc>
                <a:spcPct val="100000"/>
              </a:lnSpc>
              <a:spcBef>
                <a:spcPts val="5"/>
              </a:spcBef>
              <a:buChar char="•"/>
              <a:tabLst>
                <a:tab pos="77470" algn="l"/>
              </a:tabLst>
            </a:pP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для</a:t>
            </a:r>
            <a:r>
              <a:rPr sz="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самозанятых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фотографов</a:t>
            </a:r>
            <a:endParaRPr sz="800">
              <a:latin typeface="Microsoft Sans Serif"/>
              <a:cs typeface="Microsoft Sans Serif"/>
            </a:endParaRPr>
          </a:p>
          <a:p>
            <a:pPr marL="76835" indent="-64769">
              <a:lnSpc>
                <a:spcPct val="100000"/>
              </a:lnSpc>
              <a:buChar char="•"/>
              <a:tabLst>
                <a:tab pos="77470" algn="l"/>
              </a:tabLst>
            </a:pP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для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самозанятых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event-сферы</a:t>
            </a:r>
            <a:endParaRPr sz="800">
              <a:latin typeface="Microsoft Sans Serif"/>
              <a:cs typeface="Microsoft Sans Serif"/>
            </a:endParaRPr>
          </a:p>
          <a:p>
            <a:pPr marL="76835" indent="-64769">
              <a:lnSpc>
                <a:spcPct val="100000"/>
              </a:lnSpc>
              <a:buChar char="•"/>
              <a:tabLst>
                <a:tab pos="77470" algn="l"/>
              </a:tabLst>
            </a:pP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для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самозанятых кондитеров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418588" y="1013460"/>
            <a:ext cx="2133600" cy="38608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100330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790"/>
              </a:spcBef>
            </a:pPr>
            <a:r>
              <a:rPr sz="11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Конференции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412492" y="2801111"/>
            <a:ext cx="2133600" cy="391795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marL="106045" marR="485140">
              <a:lnSpc>
                <a:spcPct val="100000"/>
              </a:lnSpc>
              <a:spcBef>
                <a:spcPts val="229"/>
              </a:spcBef>
            </a:pPr>
            <a:r>
              <a:rPr sz="11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Конкурсы, </a:t>
            </a:r>
            <a:r>
              <a:rPr sz="11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бизнес-игры, </a:t>
            </a:r>
            <a:r>
              <a:rPr sz="1100" spc="-28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1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бизнес-завтраки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06217" y="3287395"/>
            <a:ext cx="1830705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 indent="-64135">
              <a:lnSpc>
                <a:spcPct val="100000"/>
              </a:lnSpc>
              <a:spcBef>
                <a:spcPts val="100"/>
              </a:spcBef>
              <a:buChar char="•"/>
              <a:tabLst>
                <a:tab pos="76835" algn="l"/>
              </a:tabLst>
            </a:pP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Лучший</a:t>
            </a:r>
            <a:r>
              <a:rPr sz="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социальный</a:t>
            </a: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проект</a:t>
            </a:r>
            <a:r>
              <a:rPr sz="800" spc="3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года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Молодежная</a:t>
            </a:r>
            <a:r>
              <a:rPr sz="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бизнес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идея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Ораторское</a:t>
            </a:r>
            <a:r>
              <a:rPr sz="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мастерство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spcBef>
                <a:spcPts val="5"/>
              </a:spcBef>
              <a:buChar char="•"/>
              <a:tabLst>
                <a:tab pos="76835" algn="l"/>
              </a:tabLst>
            </a:pPr>
            <a:r>
              <a:rPr sz="8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Как</a:t>
            </a:r>
            <a:r>
              <a:rPr sz="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внешний</a:t>
            </a:r>
            <a:r>
              <a:rPr sz="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вид</a:t>
            </a:r>
            <a:r>
              <a:rPr sz="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влияет</a:t>
            </a:r>
            <a:r>
              <a:rPr sz="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на</a:t>
            </a:r>
            <a:r>
              <a:rPr sz="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продажи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Продвижение</a:t>
            </a:r>
            <a:r>
              <a:rPr sz="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личного</a:t>
            </a:r>
            <a:r>
              <a:rPr sz="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бренда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Защита</a:t>
            </a:r>
            <a:r>
              <a:rPr sz="8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персональных данных</a:t>
            </a:r>
            <a:r>
              <a:rPr sz="8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*</a:t>
            </a:r>
            <a:endParaRPr sz="800">
              <a:latin typeface="Microsoft Sans Serif"/>
              <a:cs typeface="Microsoft Sans Serif"/>
            </a:endParaRPr>
          </a:p>
          <a:p>
            <a:pPr marL="76200" indent="-64135">
              <a:lnSpc>
                <a:spcPct val="100000"/>
              </a:lnSpc>
              <a:buChar char="•"/>
              <a:tabLst>
                <a:tab pos="76835" algn="l"/>
              </a:tabLst>
            </a:pP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Продающая</a:t>
            </a:r>
            <a:r>
              <a:rPr sz="800" spc="4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самопрезентация</a:t>
            </a:r>
            <a:r>
              <a:rPr sz="8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*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700142" y="3583000"/>
            <a:ext cx="1856739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6200" indent="-64135">
              <a:lnSpc>
                <a:spcPct val="100000"/>
              </a:lnSpc>
              <a:spcBef>
                <a:spcPts val="105"/>
              </a:spcBef>
              <a:buChar char="•"/>
              <a:tabLst>
                <a:tab pos="76835" algn="l"/>
              </a:tabLst>
            </a:pP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Наставничество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для</a:t>
            </a:r>
            <a:r>
              <a:rPr sz="8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самозанятых</a:t>
            </a:r>
            <a:endParaRPr sz="800">
              <a:latin typeface="Microsoft Sans Serif"/>
              <a:cs typeface="Microsoft Sans Serif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buChar char="•"/>
              <a:tabLst>
                <a:tab pos="76835" algn="l"/>
              </a:tabLst>
            </a:pP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Наставничество</a:t>
            </a:r>
            <a:r>
              <a:rPr sz="8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dirty="0">
                <a:solidFill>
                  <a:srgbClr val="7E7E7E"/>
                </a:solidFill>
                <a:latin typeface="Microsoft Sans Serif"/>
                <a:cs typeface="Microsoft Sans Serif"/>
              </a:rPr>
              <a:t>в сфере</a:t>
            </a:r>
            <a:r>
              <a:rPr sz="8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креативных </a:t>
            </a:r>
            <a:r>
              <a:rPr sz="800" spc="-19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индустрий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58267" y="4749800"/>
            <a:ext cx="17005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*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в</a:t>
            </a:r>
            <a:r>
              <a:rPr sz="9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составе</a:t>
            </a:r>
            <a:r>
              <a:rPr sz="9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комплексной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услуги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65759" y="883919"/>
            <a:ext cx="8383270" cy="0"/>
          </a:xfrm>
          <a:custGeom>
            <a:avLst/>
            <a:gdLst/>
            <a:ahLst/>
            <a:cxnLst/>
            <a:rect l="l" t="t" r="r" b="b"/>
            <a:pathLst>
              <a:path w="8383270">
                <a:moveTo>
                  <a:pt x="0" y="0"/>
                </a:moveTo>
                <a:lnTo>
                  <a:pt x="8383143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7" name="object 37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3249167" y="4346448"/>
            <a:ext cx="242315" cy="240791"/>
          </a:xfrm>
          <a:prstGeom prst="rect">
            <a:avLst/>
          </a:prstGeom>
        </p:spPr>
      </p:pic>
      <p:sp>
        <p:nvSpPr>
          <p:cNvPr id="38" name="object 38"/>
          <p:cNvSpPr txBox="1"/>
          <p:nvPr/>
        </p:nvSpPr>
        <p:spPr>
          <a:xfrm>
            <a:off x="207263" y="4264152"/>
            <a:ext cx="8735695" cy="38735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26034" rIns="0" bIns="0" rtlCol="0">
            <a:spAutoFit/>
          </a:bodyPr>
          <a:lstStyle/>
          <a:p>
            <a:pPr marL="3304540">
              <a:lnSpc>
                <a:spcPts val="1190"/>
              </a:lnSpc>
              <a:spcBef>
                <a:spcPts val="204"/>
              </a:spcBef>
            </a:pP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Ссылка</a:t>
            </a:r>
            <a:r>
              <a:rPr sz="10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на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регистрацию</a:t>
            </a:r>
            <a:r>
              <a:rPr sz="10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для</a:t>
            </a:r>
            <a:r>
              <a:rPr sz="1000" spc="3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участия</a:t>
            </a:r>
            <a:endParaRPr sz="1000">
              <a:latin typeface="Microsoft Sans Serif"/>
              <a:cs typeface="Microsoft Sans Serif"/>
            </a:endParaRPr>
          </a:p>
          <a:p>
            <a:pPr marL="3304540">
              <a:lnSpc>
                <a:spcPts val="1310"/>
              </a:lnSpc>
            </a:pPr>
            <a:r>
              <a:rPr sz="110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https://мойбизнес76.рф/events/</a:t>
            </a:r>
            <a:endParaRPr sz="1100">
              <a:latin typeface="Microsoft Sans Serif"/>
              <a:cs typeface="Microsoft Sans Serif"/>
            </a:endParaRPr>
          </a:p>
        </p:txBody>
      </p:sp>
      <p:pic>
        <p:nvPicPr>
          <p:cNvPr id="39" name="object 39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912859" y="3971480"/>
            <a:ext cx="231140" cy="117201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7012" y="1795272"/>
            <a:ext cx="3887724" cy="60197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8055" y="184409"/>
            <a:ext cx="335259" cy="59435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928217" y="424941"/>
            <a:ext cx="284924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МОЛОДЫЕ </a:t>
            </a:r>
            <a:r>
              <a:rPr sz="14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ПРЕДПРИНИМАТЕЛИ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2986" y="286868"/>
            <a:ext cx="1257935" cy="44577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900" spc="-5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-15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мойбизнес76.рф</a:t>
            </a:r>
            <a:endParaRPr sz="1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900" spc="-5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5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7E7E7E"/>
                </a:solidFill>
                <a:latin typeface="Microsoft Sans Serif"/>
                <a:cs typeface="Microsoft Sans Serif"/>
              </a:rPr>
              <a:t>(4852)</a:t>
            </a:r>
            <a:r>
              <a:rPr sz="11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594-754</a:t>
            </a:r>
            <a:endParaRPr sz="1100">
              <a:latin typeface="Microsoft Sans Serif"/>
              <a:cs typeface="Microsoft Sans Serif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133429" y="314311"/>
            <a:ext cx="1252112" cy="44011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143101" y="1214373"/>
            <a:ext cx="29146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77265" algn="l"/>
              </a:tabLst>
            </a:pPr>
            <a:r>
              <a:rPr sz="2000" b="1" spc="-35" dirty="0">
                <a:latin typeface="Arial"/>
                <a:cs typeface="Arial"/>
              </a:rPr>
              <a:t>ГРАНТ	</a:t>
            </a:r>
            <a:r>
              <a:rPr sz="2400" b="1" spc="-5" dirty="0">
                <a:solidFill>
                  <a:srgbClr val="932824"/>
                </a:solidFill>
                <a:latin typeface="Arial"/>
                <a:cs typeface="Arial"/>
              </a:rPr>
              <a:t>100-500</a:t>
            </a:r>
            <a:r>
              <a:rPr sz="2400" b="1" spc="-15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932824"/>
                </a:solidFill>
                <a:latin typeface="Microsoft Sans Serif"/>
                <a:cs typeface="Microsoft Sans Serif"/>
              </a:rPr>
              <a:t>тыс.</a:t>
            </a:r>
            <a:r>
              <a:rPr sz="1400" spc="-25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руб.</a:t>
            </a:r>
            <a:endParaRPr sz="1400">
              <a:latin typeface="Microsoft Sans Serif"/>
              <a:cs typeface="Microsoft Sans Serif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69976" y="1182624"/>
            <a:ext cx="464820" cy="464820"/>
            <a:chOff x="569976" y="1182624"/>
            <a:chExt cx="464820" cy="464820"/>
          </a:xfrm>
        </p:grpSpPr>
        <p:sp>
          <p:nvSpPr>
            <p:cNvPr id="9" name="object 9"/>
            <p:cNvSpPr/>
            <p:nvPr/>
          </p:nvSpPr>
          <p:spPr>
            <a:xfrm>
              <a:off x="569976" y="1182624"/>
              <a:ext cx="464820" cy="464820"/>
            </a:xfrm>
            <a:custGeom>
              <a:avLst/>
              <a:gdLst/>
              <a:ahLst/>
              <a:cxnLst/>
              <a:rect l="l" t="t" r="r" b="b"/>
              <a:pathLst>
                <a:path w="464819" h="464819">
                  <a:moveTo>
                    <a:pt x="232409" y="0"/>
                  </a:moveTo>
                  <a:lnTo>
                    <a:pt x="185570" y="4720"/>
                  </a:lnTo>
                  <a:lnTo>
                    <a:pt x="141944" y="18258"/>
                  </a:lnTo>
                  <a:lnTo>
                    <a:pt x="102466" y="39681"/>
                  </a:lnTo>
                  <a:lnTo>
                    <a:pt x="68070" y="68056"/>
                  </a:lnTo>
                  <a:lnTo>
                    <a:pt x="39691" y="102449"/>
                  </a:lnTo>
                  <a:lnTo>
                    <a:pt x="18263" y="141928"/>
                  </a:lnTo>
                  <a:lnTo>
                    <a:pt x="4721" y="185559"/>
                  </a:lnTo>
                  <a:lnTo>
                    <a:pt x="0" y="232410"/>
                  </a:lnTo>
                  <a:lnTo>
                    <a:pt x="4721" y="279260"/>
                  </a:lnTo>
                  <a:lnTo>
                    <a:pt x="18263" y="322891"/>
                  </a:lnTo>
                  <a:lnTo>
                    <a:pt x="39691" y="362370"/>
                  </a:lnTo>
                  <a:lnTo>
                    <a:pt x="68070" y="396763"/>
                  </a:lnTo>
                  <a:lnTo>
                    <a:pt x="102466" y="425138"/>
                  </a:lnTo>
                  <a:lnTo>
                    <a:pt x="141944" y="446561"/>
                  </a:lnTo>
                  <a:lnTo>
                    <a:pt x="185570" y="460099"/>
                  </a:lnTo>
                  <a:lnTo>
                    <a:pt x="232409" y="464820"/>
                  </a:lnTo>
                  <a:lnTo>
                    <a:pt x="279249" y="460099"/>
                  </a:lnTo>
                  <a:lnTo>
                    <a:pt x="322875" y="446561"/>
                  </a:lnTo>
                  <a:lnTo>
                    <a:pt x="362353" y="425138"/>
                  </a:lnTo>
                  <a:lnTo>
                    <a:pt x="396749" y="396763"/>
                  </a:lnTo>
                  <a:lnTo>
                    <a:pt x="425128" y="362370"/>
                  </a:lnTo>
                  <a:lnTo>
                    <a:pt x="446556" y="322891"/>
                  </a:lnTo>
                  <a:lnTo>
                    <a:pt x="460098" y="279260"/>
                  </a:lnTo>
                  <a:lnTo>
                    <a:pt x="464820" y="232410"/>
                  </a:lnTo>
                  <a:lnTo>
                    <a:pt x="460098" y="185559"/>
                  </a:lnTo>
                  <a:lnTo>
                    <a:pt x="446556" y="141928"/>
                  </a:lnTo>
                  <a:lnTo>
                    <a:pt x="425128" y="102449"/>
                  </a:lnTo>
                  <a:lnTo>
                    <a:pt x="396749" y="68056"/>
                  </a:lnTo>
                  <a:lnTo>
                    <a:pt x="362353" y="39681"/>
                  </a:lnTo>
                  <a:lnTo>
                    <a:pt x="322875" y="18258"/>
                  </a:lnTo>
                  <a:lnTo>
                    <a:pt x="279249" y="4720"/>
                  </a:lnTo>
                  <a:lnTo>
                    <a:pt x="232409" y="0"/>
                  </a:lnTo>
                  <a:close/>
                </a:path>
              </a:pathLst>
            </a:custGeom>
            <a:solidFill>
              <a:srgbClr val="AE76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2271" y="1274067"/>
              <a:ext cx="278891" cy="278891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477012" y="1795272"/>
            <a:ext cx="3888104" cy="60198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89535" rIns="0" bIns="0" rtlCol="0">
            <a:spAutoFit/>
          </a:bodyPr>
          <a:lstStyle/>
          <a:p>
            <a:pPr marL="107950" marR="334645">
              <a:lnSpc>
                <a:spcPct val="100000"/>
              </a:lnSpc>
              <a:spcBef>
                <a:spcPts val="705"/>
              </a:spcBef>
            </a:pPr>
            <a:r>
              <a:rPr sz="1200" spc="-5" dirty="0">
                <a:latin typeface="Microsoft Sans Serif"/>
                <a:cs typeface="Microsoft Sans Serif"/>
              </a:rPr>
              <a:t>Софинансирование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размере </a:t>
            </a:r>
            <a:r>
              <a:rPr sz="1200" spc="-5" dirty="0">
                <a:latin typeface="Microsoft Sans Serif"/>
                <a:cs typeface="Microsoft Sans Serif"/>
              </a:rPr>
              <a:t>не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менее</a:t>
            </a:r>
            <a:r>
              <a:rPr sz="1200" spc="45" dirty="0">
                <a:latin typeface="Microsoft Sans Serif"/>
                <a:cs typeface="Microsoft Sans Serif"/>
              </a:rPr>
              <a:t> </a:t>
            </a:r>
            <a:r>
              <a:rPr sz="1400" b="1" spc="-5" dirty="0">
                <a:solidFill>
                  <a:srgbClr val="932824"/>
                </a:solidFill>
                <a:latin typeface="Arial"/>
                <a:cs typeface="Arial"/>
              </a:rPr>
              <a:t>25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%</a:t>
            </a:r>
            <a:r>
              <a:rPr sz="1200" b="1" spc="-1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от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размера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расходов</a:t>
            </a:r>
            <a:r>
              <a:rPr sz="1200" spc="-5" dirty="0">
                <a:latin typeface="Microsoft Sans Serif"/>
                <a:cs typeface="Microsoft Sans Serif"/>
              </a:rPr>
              <a:t> на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реализацию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проекта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860035" y="1572005"/>
            <a:ext cx="3764915" cy="0"/>
          </a:xfrm>
          <a:custGeom>
            <a:avLst/>
            <a:gdLst/>
            <a:ahLst/>
            <a:cxnLst/>
            <a:rect l="l" t="t" r="r" b="b"/>
            <a:pathLst>
              <a:path w="3764915">
                <a:moveTo>
                  <a:pt x="0" y="0"/>
                </a:moveTo>
                <a:lnTo>
                  <a:pt x="3764915" y="0"/>
                </a:lnTo>
              </a:path>
            </a:pathLst>
          </a:custGeom>
          <a:ln w="12700">
            <a:solidFill>
              <a:srgbClr val="8D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860035" y="2164842"/>
            <a:ext cx="3764915" cy="0"/>
          </a:xfrm>
          <a:custGeom>
            <a:avLst/>
            <a:gdLst/>
            <a:ahLst/>
            <a:cxnLst/>
            <a:rect l="l" t="t" r="r" b="b"/>
            <a:pathLst>
              <a:path w="3764915">
                <a:moveTo>
                  <a:pt x="0" y="0"/>
                </a:moveTo>
                <a:lnTo>
                  <a:pt x="3764915" y="0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860035" y="2757551"/>
            <a:ext cx="3764915" cy="0"/>
          </a:xfrm>
          <a:custGeom>
            <a:avLst/>
            <a:gdLst/>
            <a:ahLst/>
            <a:cxnLst/>
            <a:rect l="l" t="t" r="r" b="b"/>
            <a:pathLst>
              <a:path w="3764915">
                <a:moveTo>
                  <a:pt x="0" y="0"/>
                </a:moveTo>
                <a:lnTo>
                  <a:pt x="3764915" y="0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920234" y="1259789"/>
            <a:ext cx="30994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Получатели</a:t>
            </a:r>
            <a:r>
              <a:rPr sz="1000" spc="7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должны</a:t>
            </a:r>
            <a:r>
              <a:rPr sz="1000" spc="3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соответствовать</a:t>
            </a:r>
            <a:r>
              <a:rPr sz="1000" spc="4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требованиям: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18023" y="1772538"/>
            <a:ext cx="958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1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31714" y="1700911"/>
            <a:ext cx="301117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субъект</a:t>
            </a:r>
            <a:r>
              <a:rPr sz="1000" spc="4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МСП</a:t>
            </a:r>
            <a:r>
              <a:rPr sz="1000" spc="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создан</a:t>
            </a:r>
            <a:r>
              <a:rPr sz="10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физическим</a:t>
            </a:r>
            <a:r>
              <a:rPr sz="1000" spc="7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лицом</a:t>
            </a:r>
            <a:r>
              <a:rPr sz="1000" spc="3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до</a:t>
            </a:r>
            <a:r>
              <a:rPr sz="10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25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лет </a:t>
            </a:r>
            <a:r>
              <a:rPr sz="1000" spc="-25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включительно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018023" y="2365375"/>
            <a:ext cx="958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2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31714" y="2293747"/>
            <a:ext cx="28702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у</a:t>
            </a:r>
            <a:r>
              <a:rPr sz="10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субъекта</a:t>
            </a:r>
            <a:r>
              <a:rPr sz="10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МСП</a:t>
            </a:r>
            <a:r>
              <a:rPr sz="1000" spc="3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нет</a:t>
            </a:r>
            <a:r>
              <a:rPr sz="10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долгов</a:t>
            </a:r>
            <a:r>
              <a:rPr sz="1000" spc="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по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налогам/взносам </a:t>
            </a:r>
            <a:r>
              <a:rPr sz="1000" spc="-25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более</a:t>
            </a:r>
            <a:r>
              <a:rPr sz="10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3000</a:t>
            </a:r>
            <a:r>
              <a:rPr sz="10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рублей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18023" y="3187064"/>
            <a:ext cx="958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3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31714" y="2886836"/>
            <a:ext cx="3178175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субъект</a:t>
            </a:r>
            <a:r>
              <a:rPr sz="1000" spc="4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МСП</a:t>
            </a:r>
            <a:r>
              <a:rPr sz="1000" spc="4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прошел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обучение</a:t>
            </a:r>
            <a:r>
              <a:rPr sz="1000" spc="5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(не</a:t>
            </a:r>
            <a:r>
              <a:rPr sz="10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позднее</a:t>
            </a:r>
            <a:r>
              <a:rPr sz="10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чем</a:t>
            </a:r>
            <a:r>
              <a:rPr sz="10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за</a:t>
            </a:r>
            <a:r>
              <a:rPr sz="10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1 </a:t>
            </a:r>
            <a:r>
              <a:rPr sz="10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год</a:t>
            </a:r>
            <a:r>
              <a:rPr sz="10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до</a:t>
            </a:r>
            <a:r>
              <a:rPr sz="10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получения</a:t>
            </a:r>
            <a:r>
              <a:rPr sz="1000" spc="5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гранта)</a:t>
            </a:r>
            <a:r>
              <a:rPr sz="10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по</a:t>
            </a:r>
            <a:r>
              <a:rPr sz="10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направлению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осуществления</a:t>
            </a:r>
            <a:r>
              <a:rPr sz="1000" spc="9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предпринимательской</a:t>
            </a:r>
            <a:r>
              <a:rPr sz="1000" spc="7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деятельности, </a:t>
            </a:r>
            <a:r>
              <a:rPr sz="1000" spc="-25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проведение</a:t>
            </a:r>
            <a:r>
              <a:rPr sz="10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которого</a:t>
            </a:r>
            <a:r>
              <a:rPr sz="10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организовано</a:t>
            </a:r>
            <a:r>
              <a:rPr sz="10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ЦПП</a:t>
            </a:r>
            <a:r>
              <a:rPr sz="1000" spc="3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или </a:t>
            </a:r>
            <a:r>
              <a:rPr sz="10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Корпорацией</a:t>
            </a:r>
            <a:r>
              <a:rPr sz="10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МСП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4340" y="4011167"/>
            <a:ext cx="8190230" cy="611505"/>
          </a:xfrm>
          <a:prstGeom prst="rect">
            <a:avLst/>
          </a:prstGeom>
          <a:ln w="9144">
            <a:solidFill>
              <a:srgbClr val="9C674E"/>
            </a:solidFill>
          </a:ln>
        </p:spPr>
        <p:txBody>
          <a:bodyPr vert="horz" wrap="square" lIns="0" tIns="116839" rIns="0" bIns="0" rtlCol="0">
            <a:spAutoFit/>
          </a:bodyPr>
          <a:lstStyle/>
          <a:p>
            <a:pPr marL="83185">
              <a:lnSpc>
                <a:spcPct val="100000"/>
              </a:lnSpc>
              <a:spcBef>
                <a:spcPts val="919"/>
              </a:spcBef>
            </a:pPr>
            <a:r>
              <a:rPr sz="12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Грант</a:t>
            </a:r>
            <a:r>
              <a:rPr sz="12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предоставляется</a:t>
            </a:r>
            <a:r>
              <a:rPr sz="12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b="1" spc="-10" dirty="0">
                <a:solidFill>
                  <a:srgbClr val="9C674E"/>
                </a:solidFill>
                <a:latin typeface="Arial"/>
                <a:cs typeface="Arial"/>
              </a:rPr>
              <a:t>однократно</a:t>
            </a:r>
            <a:r>
              <a:rPr sz="12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,</a:t>
            </a:r>
            <a:r>
              <a:rPr sz="1200" spc="6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при</a:t>
            </a:r>
            <a:r>
              <a:rPr sz="12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условии</a:t>
            </a:r>
            <a:r>
              <a:rPr sz="1200" spc="5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ежегодного,</a:t>
            </a:r>
            <a:r>
              <a:rPr sz="12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7E7E7E"/>
                </a:solidFill>
                <a:latin typeface="Microsoft Sans Serif"/>
                <a:cs typeface="Microsoft Sans Serif"/>
              </a:rPr>
              <a:t>в</a:t>
            </a:r>
            <a:r>
              <a:rPr sz="12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течение</a:t>
            </a:r>
            <a:r>
              <a:rPr sz="12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трех</a:t>
            </a:r>
            <a:r>
              <a:rPr sz="12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45" dirty="0">
                <a:solidFill>
                  <a:srgbClr val="7E7E7E"/>
                </a:solidFill>
                <a:latin typeface="Microsoft Sans Serif"/>
                <a:cs typeface="Microsoft Sans Serif"/>
              </a:rPr>
              <a:t>лет,</a:t>
            </a:r>
            <a:r>
              <a:rPr sz="12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начиная</a:t>
            </a:r>
            <a:r>
              <a:rPr sz="12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7E7E7E"/>
                </a:solidFill>
                <a:latin typeface="Microsoft Sans Serif"/>
                <a:cs typeface="Microsoft Sans Serif"/>
              </a:rPr>
              <a:t>с</a:t>
            </a:r>
            <a:r>
              <a:rPr sz="12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года,</a:t>
            </a:r>
            <a:r>
              <a:rPr sz="12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следующего</a:t>
            </a:r>
            <a:r>
              <a:rPr sz="12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за</a:t>
            </a:r>
            <a:endParaRPr sz="1200">
              <a:latin typeface="Microsoft Sans Serif"/>
              <a:cs typeface="Microsoft Sans Serif"/>
            </a:endParaRPr>
          </a:p>
          <a:p>
            <a:pPr marL="83185">
              <a:lnSpc>
                <a:spcPct val="100000"/>
              </a:lnSpc>
            </a:pPr>
            <a:r>
              <a:rPr sz="12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годом</a:t>
            </a:r>
            <a:r>
              <a:rPr sz="12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предоставления</a:t>
            </a:r>
            <a:r>
              <a:rPr sz="12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гранта,</a:t>
            </a:r>
            <a:r>
              <a:rPr sz="12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осуществления</a:t>
            </a:r>
            <a:r>
              <a:rPr sz="12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хозяйственной</a:t>
            </a:r>
            <a:r>
              <a:rPr sz="12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деятельности</a:t>
            </a:r>
            <a:r>
              <a:rPr sz="12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на</a:t>
            </a:r>
            <a:r>
              <a:rPr sz="12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территории</a:t>
            </a:r>
            <a:r>
              <a:rPr sz="12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Ярославской</a:t>
            </a:r>
            <a:r>
              <a:rPr sz="12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области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586357" y="2744089"/>
            <a:ext cx="2795905" cy="0"/>
          </a:xfrm>
          <a:custGeom>
            <a:avLst/>
            <a:gdLst/>
            <a:ahLst/>
            <a:cxnLst/>
            <a:rect l="l" t="t" r="r" b="b"/>
            <a:pathLst>
              <a:path w="2795904">
                <a:moveTo>
                  <a:pt x="0" y="0"/>
                </a:moveTo>
                <a:lnTo>
                  <a:pt x="2795778" y="0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86357" y="3038348"/>
            <a:ext cx="2795905" cy="0"/>
          </a:xfrm>
          <a:custGeom>
            <a:avLst/>
            <a:gdLst/>
            <a:ahLst/>
            <a:cxnLst/>
            <a:rect l="l" t="t" r="r" b="b"/>
            <a:pathLst>
              <a:path w="2795904">
                <a:moveTo>
                  <a:pt x="0" y="0"/>
                </a:moveTo>
                <a:lnTo>
                  <a:pt x="2795778" y="0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86357" y="3210686"/>
            <a:ext cx="2795905" cy="0"/>
          </a:xfrm>
          <a:custGeom>
            <a:avLst/>
            <a:gdLst/>
            <a:ahLst/>
            <a:cxnLst/>
            <a:rect l="l" t="t" r="r" b="b"/>
            <a:pathLst>
              <a:path w="2795904">
                <a:moveTo>
                  <a:pt x="0" y="0"/>
                </a:moveTo>
                <a:lnTo>
                  <a:pt x="2795778" y="0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586357" y="3382898"/>
            <a:ext cx="2795905" cy="0"/>
          </a:xfrm>
          <a:custGeom>
            <a:avLst/>
            <a:gdLst/>
            <a:ahLst/>
            <a:cxnLst/>
            <a:rect l="l" t="t" r="r" b="b"/>
            <a:pathLst>
              <a:path w="2795904">
                <a:moveTo>
                  <a:pt x="0" y="0"/>
                </a:moveTo>
                <a:lnTo>
                  <a:pt x="2795778" y="0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586357" y="3555238"/>
            <a:ext cx="2795905" cy="0"/>
          </a:xfrm>
          <a:custGeom>
            <a:avLst/>
            <a:gdLst/>
            <a:ahLst/>
            <a:cxnLst/>
            <a:rect l="l" t="t" r="r" b="b"/>
            <a:pathLst>
              <a:path w="2795904">
                <a:moveTo>
                  <a:pt x="0" y="0"/>
                </a:moveTo>
                <a:lnTo>
                  <a:pt x="2795778" y="0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660651" y="2582037"/>
            <a:ext cx="202247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 indent="-203835">
              <a:lnSpc>
                <a:spcPct val="100000"/>
              </a:lnSpc>
              <a:spcBef>
                <a:spcPts val="100"/>
              </a:spcBef>
              <a:buClr>
                <a:srgbClr val="006FC0"/>
              </a:buClr>
              <a:buFont typeface="Wingdings"/>
              <a:buChar char=""/>
              <a:tabLst>
                <a:tab pos="216535" algn="l"/>
              </a:tabLst>
            </a:pPr>
            <a:r>
              <a:rPr sz="800" spc="-5" dirty="0">
                <a:latin typeface="Microsoft Sans Serif"/>
                <a:cs typeface="Microsoft Sans Serif"/>
              </a:rPr>
              <a:t>аренда,</a:t>
            </a:r>
            <a:r>
              <a:rPr sz="800" spc="1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ремонт</a:t>
            </a:r>
            <a:r>
              <a:rPr sz="800" spc="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нежилого</a:t>
            </a:r>
            <a:r>
              <a:rPr sz="800" spc="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помещения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60651" y="2811856"/>
            <a:ext cx="10604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5" dirty="0">
                <a:solidFill>
                  <a:srgbClr val="006FC0"/>
                </a:solidFill>
                <a:latin typeface="Wingdings"/>
                <a:cs typeface="Wingdings"/>
              </a:rPr>
              <a:t></a:t>
            </a:r>
            <a:endParaRPr sz="800">
              <a:latin typeface="Wingdings"/>
              <a:cs typeface="Wingding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63979" y="2754249"/>
            <a:ext cx="1842135" cy="270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Microsoft Sans Serif"/>
                <a:cs typeface="Microsoft Sans Serif"/>
              </a:rPr>
              <a:t>аренда</a:t>
            </a:r>
            <a:r>
              <a:rPr sz="800" spc="1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или</a:t>
            </a:r>
            <a:r>
              <a:rPr sz="800" spc="-5" dirty="0">
                <a:latin typeface="Microsoft Sans Serif"/>
                <a:cs typeface="Microsoft Sans Serif"/>
              </a:rPr>
              <a:t> приобретение</a:t>
            </a:r>
            <a:r>
              <a:rPr sz="800" spc="35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оргтехники, </a:t>
            </a:r>
            <a:r>
              <a:rPr sz="800" spc="-19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оборудования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60651" y="3048762"/>
            <a:ext cx="256159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 indent="-203835">
              <a:lnSpc>
                <a:spcPct val="100000"/>
              </a:lnSpc>
              <a:spcBef>
                <a:spcPts val="100"/>
              </a:spcBef>
              <a:buClr>
                <a:srgbClr val="006FC0"/>
              </a:buClr>
              <a:buFont typeface="Wingdings"/>
              <a:buChar char=""/>
              <a:tabLst>
                <a:tab pos="216535" algn="l"/>
              </a:tabLst>
            </a:pPr>
            <a:r>
              <a:rPr sz="800" spc="-5" dirty="0">
                <a:latin typeface="Microsoft Sans Serif"/>
                <a:cs typeface="Microsoft Sans Serif"/>
              </a:rPr>
              <a:t>оплата</a:t>
            </a:r>
            <a:r>
              <a:rPr sz="800" spc="1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коммунальных</a:t>
            </a:r>
            <a:r>
              <a:rPr sz="800" spc="-5" dirty="0">
                <a:latin typeface="Microsoft Sans Serif"/>
                <a:cs typeface="Microsoft Sans Serif"/>
              </a:rPr>
              <a:t> услуг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и</a:t>
            </a:r>
            <a:r>
              <a:rPr sz="800" spc="1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электроснабжения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60651" y="3221227"/>
            <a:ext cx="178943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 indent="-203835">
              <a:lnSpc>
                <a:spcPct val="100000"/>
              </a:lnSpc>
              <a:spcBef>
                <a:spcPts val="100"/>
              </a:spcBef>
              <a:buClr>
                <a:srgbClr val="006FC0"/>
              </a:buClr>
              <a:buFont typeface="Wingdings"/>
              <a:buChar char=""/>
              <a:tabLst>
                <a:tab pos="216535" algn="l"/>
              </a:tabLst>
            </a:pPr>
            <a:r>
              <a:rPr sz="800" spc="-5" dirty="0">
                <a:latin typeface="Microsoft Sans Serif"/>
                <a:cs typeface="Microsoft Sans Serif"/>
              </a:rPr>
              <a:t>приобретение</a:t>
            </a:r>
            <a:r>
              <a:rPr sz="800" spc="2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основных</a:t>
            </a:r>
            <a:r>
              <a:rPr sz="800" spc="-2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средств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660651" y="3393440"/>
            <a:ext cx="113093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 indent="-203835">
              <a:lnSpc>
                <a:spcPct val="100000"/>
              </a:lnSpc>
              <a:spcBef>
                <a:spcPts val="100"/>
              </a:spcBef>
              <a:buClr>
                <a:srgbClr val="006FC0"/>
              </a:buClr>
              <a:buFont typeface="Wingdings"/>
              <a:buChar char=""/>
              <a:tabLst>
                <a:tab pos="216535" algn="l"/>
              </a:tabLst>
            </a:pPr>
            <a:r>
              <a:rPr sz="800" spc="-5" dirty="0">
                <a:latin typeface="Microsoft Sans Serif"/>
                <a:cs typeface="Microsoft Sans Serif"/>
              </a:rPr>
              <a:t>оплата</a:t>
            </a:r>
            <a:r>
              <a:rPr sz="800" spc="-1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услуг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связи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660651" y="3565905"/>
            <a:ext cx="238506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 indent="-203835">
              <a:lnSpc>
                <a:spcPct val="100000"/>
              </a:lnSpc>
              <a:spcBef>
                <a:spcPts val="100"/>
              </a:spcBef>
              <a:buClr>
                <a:srgbClr val="006FC0"/>
              </a:buClr>
              <a:buFont typeface="Wingdings"/>
              <a:buChar char=""/>
              <a:tabLst>
                <a:tab pos="216535" algn="l"/>
              </a:tabLst>
            </a:pPr>
            <a:r>
              <a:rPr sz="800" spc="-5" dirty="0">
                <a:latin typeface="Microsoft Sans Serif"/>
                <a:cs typeface="Microsoft Sans Serif"/>
              </a:rPr>
              <a:t>приобретение</a:t>
            </a:r>
            <a:r>
              <a:rPr sz="800" spc="3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сырья,</a:t>
            </a:r>
            <a:r>
              <a:rPr sz="800" spc="-1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расходных</a:t>
            </a:r>
            <a:r>
              <a:rPr sz="800" spc="1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материалов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31951" y="2930398"/>
            <a:ext cx="7467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6FC0"/>
                </a:solidFill>
                <a:latin typeface="Arial"/>
                <a:cs typeface="Arial"/>
              </a:rPr>
              <a:t>ЦЕЛИ: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65759" y="883919"/>
            <a:ext cx="8383270" cy="0"/>
          </a:xfrm>
          <a:custGeom>
            <a:avLst/>
            <a:gdLst/>
            <a:ahLst/>
            <a:cxnLst/>
            <a:rect l="l" t="t" r="r" b="b"/>
            <a:pathLst>
              <a:path w="8383270">
                <a:moveTo>
                  <a:pt x="0" y="0"/>
                </a:moveTo>
                <a:lnTo>
                  <a:pt x="8383143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7" name="object 3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878316" y="4138917"/>
            <a:ext cx="265683" cy="1004531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7012" y="1795272"/>
            <a:ext cx="3887724" cy="60197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141347" y="1228471"/>
            <a:ext cx="19494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932824"/>
                </a:solidFill>
                <a:latin typeface="Arial"/>
                <a:cs typeface="Arial"/>
              </a:rPr>
              <a:t>100-500</a:t>
            </a:r>
            <a:r>
              <a:rPr sz="2400" b="1" spc="-15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932824"/>
                </a:solidFill>
                <a:latin typeface="Microsoft Sans Serif"/>
                <a:cs typeface="Microsoft Sans Serif"/>
              </a:rPr>
              <a:t>тыс.</a:t>
            </a:r>
            <a:r>
              <a:rPr sz="1400" spc="-25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руб.</a:t>
            </a:r>
            <a:endParaRPr sz="1400">
              <a:latin typeface="Microsoft Sans Serif"/>
              <a:cs typeface="Microsoft Sans Serif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03504" y="1197863"/>
            <a:ext cx="464820" cy="463550"/>
            <a:chOff x="603504" y="1197863"/>
            <a:chExt cx="464820" cy="463550"/>
          </a:xfrm>
        </p:grpSpPr>
        <p:sp>
          <p:nvSpPr>
            <p:cNvPr id="5" name="object 5"/>
            <p:cNvSpPr/>
            <p:nvPr/>
          </p:nvSpPr>
          <p:spPr>
            <a:xfrm>
              <a:off x="603504" y="1197863"/>
              <a:ext cx="464820" cy="463550"/>
            </a:xfrm>
            <a:custGeom>
              <a:avLst/>
              <a:gdLst/>
              <a:ahLst/>
              <a:cxnLst/>
              <a:rect l="l" t="t" r="r" b="b"/>
              <a:pathLst>
                <a:path w="464819" h="463550">
                  <a:moveTo>
                    <a:pt x="232409" y="0"/>
                  </a:moveTo>
                  <a:lnTo>
                    <a:pt x="185570" y="4708"/>
                  </a:lnTo>
                  <a:lnTo>
                    <a:pt x="141944" y="18210"/>
                  </a:lnTo>
                  <a:lnTo>
                    <a:pt x="102466" y="39574"/>
                  </a:lnTo>
                  <a:lnTo>
                    <a:pt x="68070" y="67865"/>
                  </a:lnTo>
                  <a:lnTo>
                    <a:pt x="39691" y="102151"/>
                  </a:lnTo>
                  <a:lnTo>
                    <a:pt x="18263" y="141499"/>
                  </a:lnTo>
                  <a:lnTo>
                    <a:pt x="4721" y="184976"/>
                  </a:lnTo>
                  <a:lnTo>
                    <a:pt x="0" y="231648"/>
                  </a:lnTo>
                  <a:lnTo>
                    <a:pt x="4721" y="278319"/>
                  </a:lnTo>
                  <a:lnTo>
                    <a:pt x="18263" y="321796"/>
                  </a:lnTo>
                  <a:lnTo>
                    <a:pt x="39691" y="361144"/>
                  </a:lnTo>
                  <a:lnTo>
                    <a:pt x="68070" y="395430"/>
                  </a:lnTo>
                  <a:lnTo>
                    <a:pt x="102466" y="423721"/>
                  </a:lnTo>
                  <a:lnTo>
                    <a:pt x="141944" y="445085"/>
                  </a:lnTo>
                  <a:lnTo>
                    <a:pt x="185570" y="458587"/>
                  </a:lnTo>
                  <a:lnTo>
                    <a:pt x="232409" y="463296"/>
                  </a:lnTo>
                  <a:lnTo>
                    <a:pt x="279249" y="458587"/>
                  </a:lnTo>
                  <a:lnTo>
                    <a:pt x="322875" y="445085"/>
                  </a:lnTo>
                  <a:lnTo>
                    <a:pt x="362353" y="423721"/>
                  </a:lnTo>
                  <a:lnTo>
                    <a:pt x="396749" y="395430"/>
                  </a:lnTo>
                  <a:lnTo>
                    <a:pt x="425128" y="361144"/>
                  </a:lnTo>
                  <a:lnTo>
                    <a:pt x="446556" y="321796"/>
                  </a:lnTo>
                  <a:lnTo>
                    <a:pt x="460098" y="278319"/>
                  </a:lnTo>
                  <a:lnTo>
                    <a:pt x="464820" y="231648"/>
                  </a:lnTo>
                  <a:lnTo>
                    <a:pt x="460098" y="184976"/>
                  </a:lnTo>
                  <a:lnTo>
                    <a:pt x="446556" y="141499"/>
                  </a:lnTo>
                  <a:lnTo>
                    <a:pt x="425128" y="102151"/>
                  </a:lnTo>
                  <a:lnTo>
                    <a:pt x="396749" y="67865"/>
                  </a:lnTo>
                  <a:lnTo>
                    <a:pt x="362353" y="39574"/>
                  </a:lnTo>
                  <a:lnTo>
                    <a:pt x="322875" y="18210"/>
                  </a:lnTo>
                  <a:lnTo>
                    <a:pt x="279249" y="4708"/>
                  </a:lnTo>
                  <a:lnTo>
                    <a:pt x="232409" y="0"/>
                  </a:lnTo>
                  <a:close/>
                </a:path>
              </a:pathLst>
            </a:custGeom>
            <a:solidFill>
              <a:srgbClr val="AE76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5799" y="1287783"/>
              <a:ext cx="278891" cy="278891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477012" y="1795272"/>
            <a:ext cx="3888104" cy="60198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9017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710"/>
              </a:spcBef>
            </a:pPr>
            <a:r>
              <a:rPr sz="1200" spc="-5" dirty="0">
                <a:latin typeface="Microsoft Sans Serif"/>
                <a:cs typeface="Microsoft Sans Serif"/>
              </a:rPr>
              <a:t>Софинансирование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размере </a:t>
            </a:r>
            <a:r>
              <a:rPr sz="1200" spc="-5" dirty="0">
                <a:latin typeface="Microsoft Sans Serif"/>
                <a:cs typeface="Microsoft Sans Serif"/>
              </a:rPr>
              <a:t>не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менее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400" b="1" spc="-5" dirty="0">
                <a:solidFill>
                  <a:srgbClr val="932824"/>
                </a:solidFill>
                <a:latin typeface="Arial"/>
                <a:cs typeface="Arial"/>
              </a:rPr>
              <a:t>25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%</a:t>
            </a:r>
            <a:r>
              <a:rPr sz="1200" b="1" spc="-1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от</a:t>
            </a:r>
            <a:endParaRPr sz="1200">
              <a:latin typeface="Microsoft Sans Serif"/>
              <a:cs typeface="Microsoft Sans Serif"/>
            </a:endParaRPr>
          </a:p>
          <a:p>
            <a:pPr marL="90805">
              <a:lnSpc>
                <a:spcPct val="100000"/>
              </a:lnSpc>
              <a:spcBef>
                <a:spcPts val="10"/>
              </a:spcBef>
            </a:pPr>
            <a:r>
              <a:rPr sz="1200" spc="-15" dirty="0">
                <a:latin typeface="Microsoft Sans Serif"/>
                <a:cs typeface="Microsoft Sans Serif"/>
              </a:rPr>
              <a:t>размера</a:t>
            </a:r>
            <a:r>
              <a:rPr sz="1200" spc="-10" dirty="0">
                <a:latin typeface="Microsoft Sans Serif"/>
                <a:cs typeface="Microsoft Sans Serif"/>
              </a:rPr>
              <a:t> расходов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на реализацию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проекта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5780" y="4121607"/>
            <a:ext cx="78441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  <a:tabLst>
                <a:tab pos="2569210" algn="l"/>
              </a:tabLst>
            </a:pPr>
            <a:r>
              <a:rPr sz="12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Грант</a:t>
            </a:r>
            <a:r>
              <a:rPr sz="12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предоставляется	</a:t>
            </a:r>
            <a:r>
              <a:rPr sz="1200" dirty="0">
                <a:solidFill>
                  <a:srgbClr val="7E7E7E"/>
                </a:solidFill>
                <a:latin typeface="Microsoft Sans Serif"/>
                <a:cs typeface="Microsoft Sans Serif"/>
              </a:rPr>
              <a:t>,</a:t>
            </a:r>
            <a:r>
              <a:rPr sz="1200" spc="6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при</a:t>
            </a:r>
            <a:r>
              <a:rPr sz="12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условии</a:t>
            </a:r>
            <a:r>
              <a:rPr sz="1200" spc="4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подтверждения</a:t>
            </a:r>
            <a:r>
              <a:rPr sz="12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статуса</a:t>
            </a:r>
            <a:r>
              <a:rPr sz="12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СП</a:t>
            </a:r>
            <a:r>
              <a:rPr sz="12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7E7E7E"/>
                </a:solidFill>
                <a:latin typeface="Microsoft Sans Serif"/>
                <a:cs typeface="Microsoft Sans Serif"/>
              </a:rPr>
              <a:t>в</a:t>
            </a:r>
            <a:r>
              <a:rPr sz="12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последующие</a:t>
            </a:r>
            <a:r>
              <a:rPr sz="12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7E7E7E"/>
                </a:solidFill>
                <a:latin typeface="Microsoft Sans Serif"/>
                <a:cs typeface="Microsoft Sans Serif"/>
              </a:rPr>
              <a:t>3</a:t>
            </a:r>
            <a:r>
              <a:rPr sz="12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года</a:t>
            </a:r>
            <a:r>
              <a:rPr sz="12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7E7E7E"/>
                </a:solidFill>
                <a:latin typeface="Microsoft Sans Serif"/>
                <a:cs typeface="Microsoft Sans Serif"/>
              </a:rPr>
              <a:t>в</a:t>
            </a:r>
            <a:r>
              <a:rPr sz="12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полном </a:t>
            </a:r>
            <a:r>
              <a:rPr sz="1200" spc="-3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объеме </a:t>
            </a:r>
            <a:r>
              <a:rPr sz="12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на</a:t>
            </a:r>
            <a:r>
              <a:rPr sz="12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конкурсной</a:t>
            </a:r>
            <a:r>
              <a:rPr sz="12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основе </a:t>
            </a:r>
            <a:r>
              <a:rPr sz="1200" dirty="0">
                <a:solidFill>
                  <a:srgbClr val="7E7E7E"/>
                </a:solidFill>
                <a:latin typeface="Microsoft Sans Serif"/>
                <a:cs typeface="Microsoft Sans Serif"/>
              </a:rPr>
              <a:t>в</a:t>
            </a:r>
            <a:r>
              <a:rPr sz="12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соответствии</a:t>
            </a:r>
            <a:r>
              <a:rPr sz="12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7E7E7E"/>
                </a:solidFill>
                <a:latin typeface="Microsoft Sans Serif"/>
                <a:cs typeface="Microsoft Sans Serif"/>
              </a:rPr>
              <a:t>с</a:t>
            </a:r>
            <a:r>
              <a:rPr sz="12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решением</a:t>
            </a:r>
            <a:r>
              <a:rPr sz="12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конкурсной</a:t>
            </a:r>
            <a:r>
              <a:rPr sz="12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комиссии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19630" y="2744089"/>
            <a:ext cx="2795905" cy="0"/>
          </a:xfrm>
          <a:custGeom>
            <a:avLst/>
            <a:gdLst/>
            <a:ahLst/>
            <a:cxnLst/>
            <a:rect l="l" t="t" r="r" b="b"/>
            <a:pathLst>
              <a:path w="2795904">
                <a:moveTo>
                  <a:pt x="0" y="0"/>
                </a:moveTo>
                <a:lnTo>
                  <a:pt x="2795778" y="0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19630" y="3038348"/>
            <a:ext cx="2795905" cy="0"/>
          </a:xfrm>
          <a:custGeom>
            <a:avLst/>
            <a:gdLst/>
            <a:ahLst/>
            <a:cxnLst/>
            <a:rect l="l" t="t" r="r" b="b"/>
            <a:pathLst>
              <a:path w="2795904">
                <a:moveTo>
                  <a:pt x="0" y="0"/>
                </a:moveTo>
                <a:lnTo>
                  <a:pt x="2795778" y="0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19630" y="3210686"/>
            <a:ext cx="2795905" cy="0"/>
          </a:xfrm>
          <a:custGeom>
            <a:avLst/>
            <a:gdLst/>
            <a:ahLst/>
            <a:cxnLst/>
            <a:rect l="l" t="t" r="r" b="b"/>
            <a:pathLst>
              <a:path w="2795904">
                <a:moveTo>
                  <a:pt x="0" y="0"/>
                </a:moveTo>
                <a:lnTo>
                  <a:pt x="2795778" y="0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19630" y="3382898"/>
            <a:ext cx="2795905" cy="0"/>
          </a:xfrm>
          <a:custGeom>
            <a:avLst/>
            <a:gdLst/>
            <a:ahLst/>
            <a:cxnLst/>
            <a:rect l="l" t="t" r="r" b="b"/>
            <a:pathLst>
              <a:path w="2795904">
                <a:moveTo>
                  <a:pt x="0" y="0"/>
                </a:moveTo>
                <a:lnTo>
                  <a:pt x="2795778" y="0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19630" y="3555238"/>
            <a:ext cx="2795905" cy="0"/>
          </a:xfrm>
          <a:custGeom>
            <a:avLst/>
            <a:gdLst/>
            <a:ahLst/>
            <a:cxnLst/>
            <a:rect l="l" t="t" r="r" b="b"/>
            <a:pathLst>
              <a:path w="2795904">
                <a:moveTo>
                  <a:pt x="0" y="0"/>
                </a:moveTo>
                <a:lnTo>
                  <a:pt x="2795778" y="0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693926" y="2582037"/>
            <a:ext cx="202247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 indent="-203200">
              <a:lnSpc>
                <a:spcPct val="100000"/>
              </a:lnSpc>
              <a:spcBef>
                <a:spcPts val="100"/>
              </a:spcBef>
              <a:buClr>
                <a:srgbClr val="006FC0"/>
              </a:buClr>
              <a:buFont typeface="Wingdings"/>
              <a:buChar char=""/>
              <a:tabLst>
                <a:tab pos="215900" algn="l"/>
              </a:tabLst>
            </a:pPr>
            <a:r>
              <a:rPr sz="800" spc="-5" dirty="0">
                <a:latin typeface="Microsoft Sans Serif"/>
                <a:cs typeface="Microsoft Sans Serif"/>
              </a:rPr>
              <a:t>аренда,</a:t>
            </a:r>
            <a:r>
              <a:rPr sz="800" spc="1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ремонт</a:t>
            </a:r>
            <a:r>
              <a:rPr sz="800" spc="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нежилого</a:t>
            </a:r>
            <a:r>
              <a:rPr sz="800" spc="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помещения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93926" y="2811856"/>
            <a:ext cx="10604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5" dirty="0">
                <a:solidFill>
                  <a:srgbClr val="006FC0"/>
                </a:solidFill>
                <a:latin typeface="Wingdings"/>
                <a:cs typeface="Wingdings"/>
              </a:rPr>
              <a:t></a:t>
            </a:r>
            <a:endParaRPr sz="800">
              <a:latin typeface="Wingdings"/>
              <a:cs typeface="Wingding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97126" y="2754249"/>
            <a:ext cx="1842135" cy="270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Microsoft Sans Serif"/>
                <a:cs typeface="Microsoft Sans Serif"/>
              </a:rPr>
              <a:t>аренда</a:t>
            </a:r>
            <a:r>
              <a:rPr sz="800" spc="1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или</a:t>
            </a:r>
            <a:r>
              <a:rPr sz="800" spc="-5" dirty="0">
                <a:latin typeface="Microsoft Sans Serif"/>
                <a:cs typeface="Microsoft Sans Serif"/>
              </a:rPr>
              <a:t> приобретение</a:t>
            </a:r>
            <a:r>
              <a:rPr sz="800" spc="35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оргтехники, </a:t>
            </a:r>
            <a:r>
              <a:rPr sz="800" spc="-19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оборудования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59300" y="2754249"/>
            <a:ext cx="411162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98290" algn="l"/>
              </a:tabLst>
            </a:pPr>
            <a:r>
              <a:rPr sz="800" u="sng" dirty="0">
                <a:uFill>
                  <a:solidFill>
                    <a:srgbClr val="BEBEBE"/>
                  </a:solidFill>
                </a:uFill>
                <a:latin typeface="Times New Roman"/>
                <a:cs typeface="Times New Roman"/>
              </a:rPr>
              <a:t> 	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93926" y="3221227"/>
            <a:ext cx="178943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 indent="-203200">
              <a:lnSpc>
                <a:spcPct val="100000"/>
              </a:lnSpc>
              <a:spcBef>
                <a:spcPts val="100"/>
              </a:spcBef>
              <a:buClr>
                <a:srgbClr val="006FC0"/>
              </a:buClr>
              <a:buFont typeface="Wingdings"/>
              <a:buChar char=""/>
              <a:tabLst>
                <a:tab pos="215900" algn="l"/>
              </a:tabLst>
            </a:pPr>
            <a:r>
              <a:rPr sz="800" spc="-5" dirty="0">
                <a:latin typeface="Microsoft Sans Serif"/>
                <a:cs typeface="Microsoft Sans Serif"/>
              </a:rPr>
              <a:t>приобретение</a:t>
            </a:r>
            <a:r>
              <a:rPr sz="800" spc="2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основных</a:t>
            </a:r>
            <a:r>
              <a:rPr sz="800" spc="-2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средств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27150" y="2930398"/>
            <a:ext cx="29286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9095" algn="l"/>
              </a:tabLst>
            </a:pPr>
            <a:r>
              <a:rPr sz="1800" b="1" dirty="0">
                <a:solidFill>
                  <a:srgbClr val="006FC0"/>
                </a:solidFill>
                <a:latin typeface="Arial"/>
                <a:cs typeface="Arial"/>
              </a:rPr>
              <a:t>:	</a:t>
            </a:r>
            <a:r>
              <a:rPr sz="1200" baseline="3472" dirty="0">
                <a:solidFill>
                  <a:srgbClr val="006FC0"/>
                </a:solidFill>
                <a:latin typeface="Wingdings"/>
                <a:cs typeface="Wingdings"/>
              </a:rPr>
              <a:t></a:t>
            </a:r>
            <a:r>
              <a:rPr sz="1200" baseline="3472" dirty="0">
                <a:solidFill>
                  <a:srgbClr val="006FC0"/>
                </a:solidFill>
                <a:latin typeface="Times New Roman"/>
                <a:cs typeface="Times New Roman"/>
              </a:rPr>
              <a:t>   </a:t>
            </a:r>
            <a:r>
              <a:rPr sz="1200" spc="247" baseline="3472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spc="-7" baseline="3472" dirty="0">
                <a:latin typeface="Microsoft Sans Serif"/>
                <a:cs typeface="Microsoft Sans Serif"/>
              </a:rPr>
              <a:t>оплата</a:t>
            </a:r>
            <a:r>
              <a:rPr sz="1200" spc="15" baseline="3472" dirty="0">
                <a:latin typeface="Microsoft Sans Serif"/>
                <a:cs typeface="Microsoft Sans Serif"/>
              </a:rPr>
              <a:t> </a:t>
            </a:r>
            <a:r>
              <a:rPr sz="1200" spc="-15" baseline="3472" dirty="0">
                <a:latin typeface="Microsoft Sans Serif"/>
                <a:cs typeface="Microsoft Sans Serif"/>
              </a:rPr>
              <a:t>коммунальных</a:t>
            </a:r>
            <a:r>
              <a:rPr sz="1200" baseline="3472" dirty="0">
                <a:latin typeface="Microsoft Sans Serif"/>
                <a:cs typeface="Microsoft Sans Serif"/>
              </a:rPr>
              <a:t> </a:t>
            </a:r>
            <a:r>
              <a:rPr sz="1200" spc="-7" baseline="3472" dirty="0">
                <a:latin typeface="Microsoft Sans Serif"/>
                <a:cs typeface="Microsoft Sans Serif"/>
              </a:rPr>
              <a:t>услуг</a:t>
            </a:r>
            <a:r>
              <a:rPr sz="1200" spc="7" baseline="3472" dirty="0">
                <a:latin typeface="Microsoft Sans Serif"/>
                <a:cs typeface="Microsoft Sans Serif"/>
              </a:rPr>
              <a:t> </a:t>
            </a:r>
            <a:r>
              <a:rPr sz="1200" baseline="3472" dirty="0">
                <a:latin typeface="Microsoft Sans Serif"/>
                <a:cs typeface="Microsoft Sans Serif"/>
              </a:rPr>
              <a:t>и</a:t>
            </a:r>
            <a:r>
              <a:rPr sz="1200" spc="7" baseline="3472" dirty="0">
                <a:latin typeface="Microsoft Sans Serif"/>
                <a:cs typeface="Microsoft Sans Serif"/>
              </a:rPr>
              <a:t> </a:t>
            </a:r>
            <a:r>
              <a:rPr sz="1200" spc="-15" baseline="3472" dirty="0">
                <a:latin typeface="Microsoft Sans Serif"/>
                <a:cs typeface="Microsoft Sans Serif"/>
              </a:rPr>
              <a:t>электроснабжения</a:t>
            </a:r>
            <a:endParaRPr sz="1200" baseline="3472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93926" y="3393440"/>
            <a:ext cx="113093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 indent="-203200">
              <a:lnSpc>
                <a:spcPct val="100000"/>
              </a:lnSpc>
              <a:spcBef>
                <a:spcPts val="100"/>
              </a:spcBef>
              <a:buClr>
                <a:srgbClr val="006FC0"/>
              </a:buClr>
              <a:buFont typeface="Wingdings"/>
              <a:buChar char=""/>
              <a:tabLst>
                <a:tab pos="215900" algn="l"/>
              </a:tabLst>
            </a:pPr>
            <a:r>
              <a:rPr sz="800" spc="-5" dirty="0">
                <a:latin typeface="Microsoft Sans Serif"/>
                <a:cs typeface="Microsoft Sans Serif"/>
              </a:rPr>
              <a:t>оплата</a:t>
            </a:r>
            <a:r>
              <a:rPr sz="800" spc="-1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услуг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связи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93926" y="3565905"/>
            <a:ext cx="238506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 indent="-203200">
              <a:lnSpc>
                <a:spcPct val="100000"/>
              </a:lnSpc>
              <a:spcBef>
                <a:spcPts val="100"/>
              </a:spcBef>
              <a:buClr>
                <a:srgbClr val="006FC0"/>
              </a:buClr>
              <a:buFont typeface="Wingdings"/>
              <a:buChar char=""/>
              <a:tabLst>
                <a:tab pos="215900" algn="l"/>
              </a:tabLst>
            </a:pPr>
            <a:r>
              <a:rPr sz="800" spc="-5" dirty="0">
                <a:latin typeface="Microsoft Sans Serif"/>
                <a:cs typeface="Microsoft Sans Serif"/>
              </a:rPr>
              <a:t>приобретение</a:t>
            </a:r>
            <a:r>
              <a:rPr sz="800" spc="3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сырья,</a:t>
            </a:r>
            <a:r>
              <a:rPr sz="800" spc="-1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расходных</a:t>
            </a:r>
            <a:r>
              <a:rPr sz="800" spc="1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материалов</a:t>
            </a:r>
            <a:endParaRPr sz="800">
              <a:latin typeface="Microsoft Sans Serif"/>
              <a:cs typeface="Microsoft Sans Serif"/>
            </a:endParaRPr>
          </a:p>
        </p:txBody>
      </p:sp>
      <p:pic>
        <p:nvPicPr>
          <p:cNvPr id="22" name="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8055" y="184409"/>
            <a:ext cx="335259" cy="594359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928217" y="318262"/>
            <a:ext cx="233489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СОЦИАЛЬНОЕ </a:t>
            </a:r>
            <a:r>
              <a:rPr sz="14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4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ПРЕДПРИНИМАТЕЛЬСТВО</a:t>
            </a:r>
            <a:endParaRPr sz="1400">
              <a:latin typeface="Microsoft Sans Serif"/>
              <a:cs typeface="Microsoft Sans Serif"/>
            </a:endParaRPr>
          </a:p>
        </p:txBody>
      </p:sp>
      <p:pic>
        <p:nvPicPr>
          <p:cNvPr id="24" name="object 2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13833" y="316839"/>
            <a:ext cx="2115221" cy="465124"/>
          </a:xfrm>
          <a:prstGeom prst="rect">
            <a:avLst/>
          </a:prstGeom>
        </p:spPr>
      </p:pic>
      <p:sp>
        <p:nvSpPr>
          <p:cNvPr id="25" name="object 25"/>
          <p:cNvSpPr txBox="1"/>
          <p:nvPr/>
        </p:nvSpPr>
        <p:spPr>
          <a:xfrm>
            <a:off x="7336917" y="268580"/>
            <a:ext cx="1538605" cy="464184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15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yarregion.ru/depts/der</a:t>
            </a:r>
            <a:endParaRPr sz="1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5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7E7E7E"/>
                </a:solidFill>
                <a:latin typeface="Microsoft Sans Serif"/>
                <a:cs typeface="Microsoft Sans Serif"/>
              </a:rPr>
              <a:t>(4852)</a:t>
            </a:r>
            <a:r>
              <a:rPr sz="11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400-031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65759" y="883919"/>
            <a:ext cx="8383270" cy="0"/>
          </a:xfrm>
          <a:custGeom>
            <a:avLst/>
            <a:gdLst/>
            <a:ahLst/>
            <a:cxnLst/>
            <a:rect l="l" t="t" r="r" b="b"/>
            <a:pathLst>
              <a:path w="8383270">
                <a:moveTo>
                  <a:pt x="0" y="0"/>
                </a:moveTo>
                <a:lnTo>
                  <a:pt x="8383143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72000" y="1427988"/>
            <a:ext cx="4086225" cy="0"/>
          </a:xfrm>
          <a:custGeom>
            <a:avLst/>
            <a:gdLst/>
            <a:ahLst/>
            <a:cxnLst/>
            <a:rect l="l" t="t" r="r" b="b"/>
            <a:pathLst>
              <a:path w="4086225">
                <a:moveTo>
                  <a:pt x="0" y="0"/>
                </a:moveTo>
                <a:lnTo>
                  <a:pt x="4086225" y="0"/>
                </a:lnTo>
              </a:path>
            </a:pathLst>
          </a:custGeom>
          <a:ln w="12700">
            <a:solidFill>
              <a:srgbClr val="8D1F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72000" y="2334260"/>
            <a:ext cx="4086225" cy="0"/>
          </a:xfrm>
          <a:custGeom>
            <a:avLst/>
            <a:gdLst/>
            <a:ahLst/>
            <a:cxnLst/>
            <a:rect l="l" t="t" r="r" b="b"/>
            <a:pathLst>
              <a:path w="4086225">
                <a:moveTo>
                  <a:pt x="0" y="0"/>
                </a:moveTo>
                <a:lnTo>
                  <a:pt x="4086225" y="0"/>
                </a:lnTo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632197" y="1116329"/>
            <a:ext cx="39300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AE765D"/>
                </a:solidFill>
                <a:latin typeface="Microsoft Sans Serif"/>
                <a:cs typeface="Microsoft Sans Serif"/>
              </a:rPr>
              <a:t>Социальные</a:t>
            </a:r>
            <a:r>
              <a:rPr sz="1000" spc="55" dirty="0">
                <a:solidFill>
                  <a:srgbClr val="AE765D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AE765D"/>
                </a:solidFill>
                <a:latin typeface="Microsoft Sans Serif"/>
                <a:cs typeface="Microsoft Sans Serif"/>
              </a:rPr>
              <a:t>предприятия</a:t>
            </a:r>
            <a:r>
              <a:rPr sz="1000" spc="40" dirty="0">
                <a:solidFill>
                  <a:srgbClr val="AE765D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AE765D"/>
                </a:solidFill>
                <a:latin typeface="Microsoft Sans Serif"/>
                <a:cs typeface="Microsoft Sans Serif"/>
              </a:rPr>
              <a:t>должны</a:t>
            </a:r>
            <a:r>
              <a:rPr sz="1000" spc="65" dirty="0">
                <a:solidFill>
                  <a:srgbClr val="AE765D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AE765D"/>
                </a:solidFill>
                <a:latin typeface="Microsoft Sans Serif"/>
                <a:cs typeface="Microsoft Sans Serif"/>
              </a:rPr>
              <a:t>соответствовать</a:t>
            </a:r>
            <a:r>
              <a:rPr sz="1000" spc="60" dirty="0">
                <a:solidFill>
                  <a:srgbClr val="AE765D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AE765D"/>
                </a:solidFill>
                <a:latin typeface="Microsoft Sans Serif"/>
                <a:cs typeface="Microsoft Sans Serif"/>
              </a:rPr>
              <a:t>требованиям: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48529" y="1784680"/>
            <a:ext cx="965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1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078984" y="1560956"/>
            <a:ext cx="31832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5405" algn="just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сведения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о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субъекте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МСП, </a:t>
            </a:r>
            <a:r>
              <a:rPr sz="10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признанном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социальным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предприятием, внесены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в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единый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реестр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субъектов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малого</a:t>
            </a:r>
            <a:r>
              <a:rPr sz="10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</a:t>
            </a:r>
            <a:r>
              <a:rPr sz="10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среднего</a:t>
            </a:r>
            <a:r>
              <a:rPr sz="10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предпринимательства</a:t>
            </a:r>
            <a:r>
              <a:rPr sz="1000" spc="4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в</a:t>
            </a:r>
            <a:r>
              <a:rPr sz="10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период</a:t>
            </a:r>
            <a:endParaRPr sz="1000">
              <a:latin typeface="Microsoft Sans Serif"/>
              <a:cs typeface="Microsoft Sans Serif"/>
            </a:endParaRPr>
          </a:p>
          <a:p>
            <a:pPr marL="12700" algn="just">
              <a:lnSpc>
                <a:spcPct val="100000"/>
              </a:lnSpc>
            </a:pP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с</a:t>
            </a:r>
            <a:r>
              <a:rPr sz="10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10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июля</a:t>
            </a:r>
            <a:r>
              <a:rPr sz="1000" spc="3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по</a:t>
            </a:r>
            <a:r>
              <a:rPr sz="10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31 </a:t>
            </a:r>
            <a:r>
              <a:rPr sz="10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декабря</a:t>
            </a:r>
            <a:r>
              <a:rPr sz="10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текущего</a:t>
            </a:r>
            <a:r>
              <a:rPr sz="1000" spc="5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календарного</a:t>
            </a:r>
            <a:r>
              <a:rPr sz="10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года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748529" y="2534792"/>
            <a:ext cx="958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2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078984" y="2463164"/>
            <a:ext cx="32645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у</a:t>
            </a:r>
            <a:r>
              <a:rPr sz="10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субъекта</a:t>
            </a:r>
            <a:r>
              <a:rPr sz="10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МСП</a:t>
            </a:r>
            <a:r>
              <a:rPr sz="1000" spc="3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нет</a:t>
            </a:r>
            <a:r>
              <a:rPr sz="10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долгов</a:t>
            </a:r>
            <a:r>
              <a:rPr sz="1000" spc="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по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налогам/взносам</a:t>
            </a:r>
            <a:r>
              <a:rPr sz="10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более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078984" y="2615564"/>
            <a:ext cx="756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300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0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р</a:t>
            </a:r>
            <a:r>
              <a:rPr sz="10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у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б</a:t>
            </a:r>
            <a:r>
              <a:rPr sz="1000" dirty="0">
                <a:solidFill>
                  <a:srgbClr val="7E7E7E"/>
                </a:solidFill>
                <a:latin typeface="Microsoft Sans Serif"/>
                <a:cs typeface="Microsoft Sans Serif"/>
              </a:rPr>
              <a:t>л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е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й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748529" y="3356609"/>
            <a:ext cx="958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3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078984" y="3056381"/>
            <a:ext cx="3498215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субъект</a:t>
            </a:r>
            <a:r>
              <a:rPr sz="1000" spc="5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МСП,</a:t>
            </a:r>
            <a:r>
              <a:rPr sz="1000" spc="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признанный</a:t>
            </a:r>
            <a:r>
              <a:rPr sz="10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социальным</a:t>
            </a:r>
            <a:r>
              <a:rPr sz="1000" spc="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предприятием,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прошел</a:t>
            </a:r>
            <a:r>
              <a:rPr sz="10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обучение</a:t>
            </a:r>
            <a:r>
              <a:rPr sz="1000" spc="4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(не</a:t>
            </a:r>
            <a:r>
              <a:rPr sz="10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позднее</a:t>
            </a:r>
            <a:r>
              <a:rPr sz="10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чем</a:t>
            </a:r>
            <a:r>
              <a:rPr sz="10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за</a:t>
            </a:r>
            <a:r>
              <a:rPr sz="10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1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год</a:t>
            </a:r>
            <a:r>
              <a:rPr sz="10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до</a:t>
            </a:r>
            <a:r>
              <a:rPr sz="10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получения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гранта)</a:t>
            </a:r>
            <a:r>
              <a:rPr sz="10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по</a:t>
            </a:r>
            <a:r>
              <a:rPr sz="10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направлению</a:t>
            </a:r>
            <a:r>
              <a:rPr sz="10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деятельности</a:t>
            </a:r>
            <a:r>
              <a:rPr sz="1000" spc="5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в</a:t>
            </a:r>
            <a:r>
              <a:rPr sz="10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сфере</a:t>
            </a:r>
            <a:r>
              <a:rPr sz="10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соц. </a:t>
            </a:r>
            <a:r>
              <a:rPr sz="10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предпринимательства,</a:t>
            </a:r>
            <a:r>
              <a:rPr sz="1000" spc="5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проведение</a:t>
            </a:r>
            <a:r>
              <a:rPr sz="1000" spc="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которого</a:t>
            </a:r>
            <a:r>
              <a:rPr sz="10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организовано </a:t>
            </a:r>
            <a:r>
              <a:rPr sz="1000" spc="-25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ЦПП</a:t>
            </a:r>
            <a:r>
              <a:rPr sz="10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или</a:t>
            </a:r>
            <a:r>
              <a:rPr sz="1000" spc="4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Корпорацией</a:t>
            </a:r>
            <a:r>
              <a:rPr sz="10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МСП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34340" y="4011167"/>
            <a:ext cx="8190230" cy="611505"/>
          </a:xfrm>
          <a:custGeom>
            <a:avLst/>
            <a:gdLst/>
            <a:ahLst/>
            <a:cxnLst/>
            <a:rect l="l" t="t" r="r" b="b"/>
            <a:pathLst>
              <a:path w="8190230" h="611504">
                <a:moveTo>
                  <a:pt x="0" y="611123"/>
                </a:moveTo>
                <a:lnTo>
                  <a:pt x="8189976" y="611123"/>
                </a:lnTo>
                <a:lnTo>
                  <a:pt x="8189976" y="0"/>
                </a:lnTo>
                <a:lnTo>
                  <a:pt x="0" y="0"/>
                </a:lnTo>
                <a:lnTo>
                  <a:pt x="0" y="611123"/>
                </a:lnTo>
                <a:close/>
              </a:path>
            </a:pathLst>
          </a:custGeom>
          <a:ln w="9144">
            <a:solidFill>
              <a:srgbClr val="9C67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8" name="object 3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866758" y="4306341"/>
            <a:ext cx="277240" cy="83715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30351" y="3287267"/>
            <a:ext cx="3827145" cy="497205"/>
            <a:chOff x="530351" y="3287267"/>
            <a:chExt cx="3827145" cy="49720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4923" y="3291839"/>
              <a:ext cx="3817620" cy="48768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34923" y="3291839"/>
              <a:ext cx="3817620" cy="487680"/>
            </a:xfrm>
            <a:custGeom>
              <a:avLst/>
              <a:gdLst/>
              <a:ahLst/>
              <a:cxnLst/>
              <a:rect l="l" t="t" r="r" b="b"/>
              <a:pathLst>
                <a:path w="3817620" h="487679">
                  <a:moveTo>
                    <a:pt x="0" y="0"/>
                  </a:moveTo>
                  <a:lnTo>
                    <a:pt x="3680460" y="0"/>
                  </a:lnTo>
                  <a:lnTo>
                    <a:pt x="3817620" y="243840"/>
                  </a:lnTo>
                  <a:lnTo>
                    <a:pt x="3680460" y="487680"/>
                  </a:lnTo>
                  <a:lnTo>
                    <a:pt x="0" y="487680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8055" y="184409"/>
            <a:ext cx="335259" cy="59435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928217" y="424941"/>
            <a:ext cx="228473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СОЦИАЛЬНЫЙ</a:t>
            </a:r>
            <a:r>
              <a:rPr sz="1400" spc="-45" dirty="0">
                <a:solidFill>
                  <a:srgbClr val="7E7E7E"/>
                </a:solidFill>
                <a:latin typeface="Microsoft Sans Serif"/>
                <a:cs typeface="Microsoft Sans Serif"/>
              </a:rPr>
              <a:t> КОНТРАКТ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25288" y="381761"/>
            <a:ext cx="18237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Департамент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труда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</a:t>
            </a:r>
            <a:r>
              <a:rPr sz="9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социальной </a:t>
            </a:r>
            <a:r>
              <a:rPr sz="900" spc="-2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поддержки</a:t>
            </a:r>
            <a:r>
              <a:rPr sz="9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населения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ЯО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83073" y="1380490"/>
            <a:ext cx="2446020" cy="621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до</a:t>
            </a:r>
            <a:r>
              <a:rPr sz="1000" spc="10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350</a:t>
            </a:r>
            <a:r>
              <a:rPr sz="1200" b="1" spc="-4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000</a:t>
            </a:r>
            <a:r>
              <a:rPr sz="1200" b="1" spc="-3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932824"/>
                </a:solidFill>
                <a:latin typeface="Microsoft Sans Serif"/>
                <a:cs typeface="Microsoft Sans Serif"/>
              </a:rPr>
              <a:t>руб</a:t>
            </a:r>
            <a:r>
              <a:rPr sz="1000" spc="45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единовременно</a:t>
            </a:r>
            <a:endParaRPr sz="1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до</a:t>
            </a:r>
            <a:r>
              <a:rPr sz="1000" spc="15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30</a:t>
            </a:r>
            <a:r>
              <a:rPr sz="1200" b="1" spc="-2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000</a:t>
            </a:r>
            <a:r>
              <a:rPr sz="1200" b="1" spc="-8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932824"/>
                </a:solidFill>
                <a:latin typeface="Microsoft Sans Serif"/>
                <a:cs typeface="Microsoft Sans Serif"/>
              </a:rPr>
              <a:t>руб</a:t>
            </a:r>
            <a:r>
              <a:rPr sz="1000" spc="40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на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обучение</a:t>
            </a:r>
            <a:endParaRPr sz="1000">
              <a:latin typeface="Microsoft Sans Serif"/>
              <a:cs typeface="Microsoft Sans Serif"/>
            </a:endParaRPr>
          </a:p>
          <a:p>
            <a:pPr marL="91440" indent="-79375">
              <a:lnSpc>
                <a:spcPct val="100000"/>
              </a:lnSpc>
              <a:spcBef>
                <a:spcPts val="605"/>
              </a:spcBef>
              <a:buClr>
                <a:srgbClr val="7E7E7E"/>
              </a:buClr>
              <a:buChar char="•"/>
              <a:tabLst>
                <a:tab pos="92075" algn="l"/>
              </a:tabLst>
            </a:pPr>
            <a:r>
              <a:rPr sz="1000" spc="-20" dirty="0">
                <a:latin typeface="Microsoft Sans Serif"/>
                <a:cs typeface="Microsoft Sans Serif"/>
              </a:rPr>
              <a:t>срок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действия</a:t>
            </a:r>
            <a:r>
              <a:rPr sz="1000" spc="4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контракта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до</a:t>
            </a:r>
            <a:r>
              <a:rPr sz="1000" spc="2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000" b="1" spc="-5" dirty="0">
                <a:solidFill>
                  <a:srgbClr val="9C674E"/>
                </a:solidFill>
                <a:latin typeface="Arial"/>
                <a:cs typeface="Arial"/>
              </a:rPr>
              <a:t>12</a:t>
            </a:r>
            <a:r>
              <a:rPr sz="1000" b="1" spc="-20" dirty="0">
                <a:solidFill>
                  <a:srgbClr val="9C674E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месяцев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39418" y="1009345"/>
            <a:ext cx="666623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Социальный</a:t>
            </a:r>
            <a:r>
              <a:rPr sz="1200" b="1" spc="1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контракт</a:t>
            </a:r>
            <a:r>
              <a:rPr sz="1200" b="1" spc="2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заключается 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с</a:t>
            </a:r>
            <a:r>
              <a:rPr sz="1200" spc="2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малоимущими</a:t>
            </a:r>
            <a:r>
              <a:rPr sz="1200" spc="2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семьями</a:t>
            </a:r>
            <a:r>
              <a:rPr sz="1200" spc="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и</a:t>
            </a:r>
            <a:r>
              <a:rPr sz="1200" spc="3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малоимущими</a:t>
            </a:r>
            <a:r>
              <a:rPr sz="1200" spc="1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гражданами</a:t>
            </a:r>
            <a:r>
              <a:rPr sz="1050" spc="-10" dirty="0">
                <a:solidFill>
                  <a:srgbClr val="8D1F08"/>
                </a:solidFill>
                <a:latin typeface="Microsoft Sans Serif"/>
                <a:cs typeface="Microsoft Sans Serif"/>
              </a:rPr>
              <a:t>*</a:t>
            </a:r>
            <a:endParaRPr sz="105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6407" y="4627575"/>
            <a:ext cx="693991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8D1F08"/>
                </a:solidFill>
                <a:latin typeface="Microsoft Sans Serif"/>
                <a:cs typeface="Microsoft Sans Serif"/>
              </a:rPr>
              <a:t>*</a:t>
            </a:r>
            <a:r>
              <a:rPr sz="900" spc="20" dirty="0">
                <a:solidFill>
                  <a:srgbClr val="8D1F08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среднедушевой доход</a:t>
            </a:r>
            <a:r>
              <a:rPr sz="9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не</a:t>
            </a:r>
            <a:r>
              <a:rPr sz="9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должен</a:t>
            </a:r>
            <a:r>
              <a:rPr sz="9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превышать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величину</a:t>
            </a:r>
            <a:r>
              <a:rPr sz="9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прожиточного</a:t>
            </a:r>
            <a:r>
              <a:rPr sz="9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минимума</a:t>
            </a:r>
            <a:r>
              <a:rPr sz="900" spc="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на</a:t>
            </a:r>
            <a:r>
              <a:rPr sz="9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душу</a:t>
            </a:r>
            <a:r>
              <a:rPr sz="9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населения,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установленного</a:t>
            </a:r>
            <a:r>
              <a:rPr sz="9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в</a:t>
            </a:r>
            <a:r>
              <a:rPr sz="9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регионе,</a:t>
            </a:r>
            <a:endParaRPr sz="9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на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год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заключения</a:t>
            </a:r>
            <a:r>
              <a:rPr sz="9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социального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контракта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01570" y="4059123"/>
            <a:ext cx="1267460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5"/>
              </a:spcBef>
            </a:pPr>
            <a:r>
              <a:rPr sz="105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Подать</a:t>
            </a:r>
            <a:r>
              <a:rPr sz="1050" spc="-3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05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заявление</a:t>
            </a:r>
            <a:r>
              <a:rPr sz="1050" spc="-4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050" dirty="0">
                <a:solidFill>
                  <a:srgbClr val="9C674E"/>
                </a:solidFill>
                <a:latin typeface="Microsoft Sans Serif"/>
                <a:cs typeface="Microsoft Sans Serif"/>
              </a:rPr>
              <a:t>и </a:t>
            </a:r>
            <a:r>
              <a:rPr sz="1050" spc="-26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05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документы</a:t>
            </a:r>
            <a:r>
              <a:rPr sz="1050" spc="-3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05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можно</a:t>
            </a:r>
            <a:endParaRPr sz="105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75072" y="2241042"/>
            <a:ext cx="3724275" cy="925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до</a:t>
            </a:r>
            <a:r>
              <a:rPr sz="1000" spc="10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200</a:t>
            </a:r>
            <a:r>
              <a:rPr sz="1200" b="1" spc="-4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000</a:t>
            </a:r>
            <a:r>
              <a:rPr sz="1200" b="1" spc="-2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932824"/>
                </a:solidFill>
                <a:latin typeface="Microsoft Sans Serif"/>
                <a:cs typeface="Microsoft Sans Serif"/>
              </a:rPr>
              <a:t>руб</a:t>
            </a:r>
            <a:r>
              <a:rPr sz="1000" spc="45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единовременно</a:t>
            </a:r>
            <a:endParaRPr sz="1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до</a:t>
            </a:r>
            <a:r>
              <a:rPr sz="1000" spc="15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30</a:t>
            </a:r>
            <a:r>
              <a:rPr sz="1200" b="1" spc="-2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000</a:t>
            </a:r>
            <a:r>
              <a:rPr sz="1200" b="1" spc="-1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932824"/>
                </a:solidFill>
                <a:latin typeface="Microsoft Sans Serif"/>
                <a:cs typeface="Microsoft Sans Serif"/>
              </a:rPr>
              <a:t>руб</a:t>
            </a:r>
            <a:r>
              <a:rPr sz="1000" spc="40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на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обучение</a:t>
            </a:r>
            <a:endParaRPr sz="1000">
              <a:latin typeface="Microsoft Sans Serif"/>
              <a:cs typeface="Microsoft Sans Serif"/>
            </a:endParaRPr>
          </a:p>
          <a:p>
            <a:pPr marL="91440" indent="-79375">
              <a:lnSpc>
                <a:spcPct val="100000"/>
              </a:lnSpc>
              <a:spcBef>
                <a:spcPts val="605"/>
              </a:spcBef>
              <a:buClr>
                <a:srgbClr val="7E7E7E"/>
              </a:buClr>
              <a:buChar char="•"/>
              <a:tabLst>
                <a:tab pos="92075" algn="l"/>
              </a:tabLst>
            </a:pPr>
            <a:r>
              <a:rPr sz="1000" spc="-20" dirty="0">
                <a:latin typeface="Microsoft Sans Serif"/>
                <a:cs typeface="Microsoft Sans Serif"/>
              </a:rPr>
              <a:t>срок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действия</a:t>
            </a:r>
            <a:r>
              <a:rPr sz="1000" spc="4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контракта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до</a:t>
            </a:r>
            <a:r>
              <a:rPr sz="1000" spc="1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000" b="1" spc="-5" dirty="0">
                <a:solidFill>
                  <a:srgbClr val="9C674E"/>
                </a:solidFill>
                <a:latin typeface="Arial"/>
                <a:cs typeface="Arial"/>
              </a:rPr>
              <a:t>12</a:t>
            </a:r>
            <a:r>
              <a:rPr sz="1000" b="1" spc="-25" dirty="0">
                <a:solidFill>
                  <a:srgbClr val="9C674E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месяцев</a:t>
            </a:r>
            <a:endParaRPr sz="1000">
              <a:latin typeface="Microsoft Sans Serif"/>
              <a:cs typeface="Microsoft Sans Serif"/>
            </a:endParaRPr>
          </a:p>
          <a:p>
            <a:pPr marL="91440" indent="-79375">
              <a:lnSpc>
                <a:spcPct val="100000"/>
              </a:lnSpc>
              <a:buClr>
                <a:srgbClr val="7E7E7E"/>
              </a:buClr>
              <a:buChar char="•"/>
              <a:tabLst>
                <a:tab pos="92075" algn="l"/>
              </a:tabLst>
            </a:pPr>
            <a:r>
              <a:rPr sz="1000" spc="-10" dirty="0">
                <a:latin typeface="Microsoft Sans Serif"/>
                <a:cs typeface="Microsoft Sans Serif"/>
              </a:rPr>
              <a:t>наличие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у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заявителя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(членов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его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семьи)</a:t>
            </a:r>
            <a:r>
              <a:rPr sz="1000" spc="4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земельного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участка,</a:t>
            </a:r>
            <a:endParaRPr sz="1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000" spc="-20" dirty="0">
                <a:latin typeface="Microsoft Sans Serif"/>
                <a:cs typeface="Microsoft Sans Serif"/>
              </a:rPr>
              <a:t>размером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не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более 1,5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Га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29653" y="256020"/>
            <a:ext cx="1715135" cy="476884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15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yarregion.ru/depts/dtspn</a:t>
            </a:r>
            <a:endParaRPr sz="1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20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7E7E7E"/>
                </a:solidFill>
                <a:latin typeface="Microsoft Sans Serif"/>
                <a:cs typeface="Microsoft Sans Serif"/>
              </a:rPr>
              <a:t>(4852)</a:t>
            </a:r>
            <a:r>
              <a:rPr sz="11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400-335,</a:t>
            </a:r>
            <a:r>
              <a:rPr sz="11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400-347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34923" y="1452372"/>
            <a:ext cx="3817620" cy="487680"/>
          </a:xfrm>
          <a:custGeom>
            <a:avLst/>
            <a:gdLst/>
            <a:ahLst/>
            <a:cxnLst/>
            <a:rect l="l" t="t" r="r" b="b"/>
            <a:pathLst>
              <a:path w="3817620" h="487680">
                <a:moveTo>
                  <a:pt x="3627881" y="0"/>
                </a:moveTo>
                <a:lnTo>
                  <a:pt x="0" y="0"/>
                </a:lnTo>
                <a:lnTo>
                  <a:pt x="0" y="487679"/>
                </a:lnTo>
                <a:lnTo>
                  <a:pt x="3627881" y="487679"/>
                </a:lnTo>
                <a:lnTo>
                  <a:pt x="3817620" y="243839"/>
                </a:lnTo>
                <a:lnTo>
                  <a:pt x="3627881" y="0"/>
                </a:lnTo>
                <a:close/>
              </a:path>
            </a:pathLst>
          </a:custGeom>
          <a:solidFill>
            <a:srgbClr val="CCA8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34923" y="2311907"/>
            <a:ext cx="3817620" cy="486409"/>
          </a:xfrm>
          <a:custGeom>
            <a:avLst/>
            <a:gdLst/>
            <a:ahLst/>
            <a:cxnLst/>
            <a:rect l="l" t="t" r="r" b="b"/>
            <a:pathLst>
              <a:path w="3817620" h="486410">
                <a:moveTo>
                  <a:pt x="3628516" y="0"/>
                </a:moveTo>
                <a:lnTo>
                  <a:pt x="0" y="0"/>
                </a:lnTo>
                <a:lnTo>
                  <a:pt x="0" y="486156"/>
                </a:lnTo>
                <a:lnTo>
                  <a:pt x="3628516" y="486156"/>
                </a:lnTo>
                <a:lnTo>
                  <a:pt x="3817620" y="243078"/>
                </a:lnTo>
                <a:lnTo>
                  <a:pt x="3628516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22198" y="1496948"/>
            <a:ext cx="33655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ОСУЩЕСТВЛЕНИЕ ИНДИВИДУАЛЬНОЙ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ПРЕДПРИНИМАТЕЛЬСКОЙ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ДЕЯТЕЛЬНОСТИ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2198" y="2355342"/>
            <a:ext cx="27089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ВЕДЕНИЕ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ЛИЧНОГО</a:t>
            </a:r>
            <a:r>
              <a:rPr sz="12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ПОДСОБНОГО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ХОЗЯЙСТВА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65759" y="883919"/>
            <a:ext cx="8383270" cy="0"/>
          </a:xfrm>
          <a:custGeom>
            <a:avLst/>
            <a:gdLst/>
            <a:ahLst/>
            <a:cxnLst/>
            <a:rect l="l" t="t" r="r" b="b"/>
            <a:pathLst>
              <a:path w="8383270">
                <a:moveTo>
                  <a:pt x="0" y="0"/>
                </a:moveTo>
                <a:lnTo>
                  <a:pt x="8383143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9" name="object 19"/>
          <p:cNvGrpSpPr/>
          <p:nvPr/>
        </p:nvGrpSpPr>
        <p:grpSpPr>
          <a:xfrm>
            <a:off x="2263139" y="4006596"/>
            <a:ext cx="5092065" cy="440690"/>
            <a:chOff x="2263139" y="4006596"/>
            <a:chExt cx="5092065" cy="440690"/>
          </a:xfrm>
        </p:grpSpPr>
        <p:pic>
          <p:nvPicPr>
            <p:cNvPr id="20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64131" y="4124032"/>
              <a:ext cx="153777" cy="232996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2267711" y="4011168"/>
              <a:ext cx="5082540" cy="431800"/>
            </a:xfrm>
            <a:custGeom>
              <a:avLst/>
              <a:gdLst/>
              <a:ahLst/>
              <a:cxnLst/>
              <a:rect l="l" t="t" r="r" b="b"/>
              <a:pathLst>
                <a:path w="5082540" h="431800">
                  <a:moveTo>
                    <a:pt x="0" y="431291"/>
                  </a:moveTo>
                  <a:lnTo>
                    <a:pt x="5082540" y="431291"/>
                  </a:lnTo>
                  <a:lnTo>
                    <a:pt x="5082540" y="0"/>
                  </a:lnTo>
                  <a:lnTo>
                    <a:pt x="0" y="0"/>
                  </a:lnTo>
                  <a:lnTo>
                    <a:pt x="0" y="431291"/>
                  </a:lnTo>
                  <a:close/>
                </a:path>
              </a:pathLst>
            </a:custGeom>
            <a:ln w="9144">
              <a:solidFill>
                <a:srgbClr val="9C674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089527" y="4038701"/>
            <a:ext cx="3127375" cy="365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" marR="5080" indent="-6350">
              <a:lnSpc>
                <a:spcPct val="111400"/>
              </a:lnSpc>
              <a:spcBef>
                <a:spcPts val="100"/>
              </a:spcBef>
            </a:pP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в</a:t>
            </a:r>
            <a:r>
              <a:rPr sz="10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орган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соцзащиты</a:t>
            </a:r>
            <a:r>
              <a:rPr sz="1000" spc="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по</a:t>
            </a:r>
            <a:r>
              <a:rPr sz="10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месту</a:t>
            </a:r>
            <a:r>
              <a:rPr sz="10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жительства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006FC0"/>
                </a:solidFill>
                <a:latin typeface="Microsoft Sans Serif"/>
                <a:cs typeface="Microsoft Sans Serif"/>
                <a:hlinkClick r:id="rId5"/>
              </a:rPr>
              <a:t>http://www.yarregion.ru/depts/dtspn/tmpPages/org.aspx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75072" y="3339464"/>
            <a:ext cx="3387090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050" spc="-5" dirty="0">
                <a:latin typeface="Microsoft Sans Serif"/>
                <a:cs typeface="Microsoft Sans Serif"/>
              </a:rPr>
              <a:t>регистрация </a:t>
            </a:r>
            <a:r>
              <a:rPr sz="1050" spc="-10" dirty="0">
                <a:latin typeface="Microsoft Sans Serif"/>
                <a:cs typeface="Microsoft Sans Serif"/>
              </a:rPr>
              <a:t>гражданина</a:t>
            </a:r>
            <a:r>
              <a:rPr sz="1050" spc="-1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в</a:t>
            </a:r>
            <a:r>
              <a:rPr sz="1050" spc="25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качестве</a:t>
            </a:r>
            <a:r>
              <a:rPr sz="1050" spc="5" dirty="0">
                <a:latin typeface="Microsoft Sans Serif"/>
                <a:cs typeface="Microsoft Sans Serif"/>
              </a:rPr>
              <a:t> </a:t>
            </a:r>
            <a:r>
              <a:rPr sz="1050" spc="-5" dirty="0">
                <a:latin typeface="Microsoft Sans Serif"/>
                <a:cs typeface="Microsoft Sans Serif"/>
              </a:rPr>
              <a:t>индивидуального </a:t>
            </a:r>
            <a:r>
              <a:rPr sz="1050" spc="-265" dirty="0">
                <a:latin typeface="Microsoft Sans Serif"/>
                <a:cs typeface="Microsoft Sans Serif"/>
              </a:rPr>
              <a:t> </a:t>
            </a:r>
            <a:r>
              <a:rPr sz="1050" spc="-5" dirty="0">
                <a:latin typeface="Microsoft Sans Serif"/>
                <a:cs typeface="Microsoft Sans Serif"/>
              </a:rPr>
              <a:t>предпринимателя</a:t>
            </a:r>
            <a:r>
              <a:rPr sz="1050" spc="-45" dirty="0">
                <a:latin typeface="Microsoft Sans Serif"/>
                <a:cs typeface="Microsoft Sans Serif"/>
              </a:rPr>
              <a:t> </a:t>
            </a:r>
            <a:r>
              <a:rPr sz="1050" dirty="0">
                <a:latin typeface="Microsoft Sans Serif"/>
                <a:cs typeface="Microsoft Sans Serif"/>
              </a:rPr>
              <a:t>или</a:t>
            </a:r>
            <a:r>
              <a:rPr sz="1050" spc="15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самозанятого</a:t>
            </a:r>
            <a:endParaRPr sz="105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26465" y="3423666"/>
            <a:ext cx="31216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9C674E"/>
                </a:solidFill>
                <a:latin typeface="Microsoft Sans Serif"/>
                <a:cs typeface="Microsoft Sans Serif"/>
              </a:rPr>
              <a:t>Конечный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30" dirty="0">
                <a:solidFill>
                  <a:srgbClr val="9C674E"/>
                </a:solidFill>
                <a:latin typeface="Microsoft Sans Serif"/>
                <a:cs typeface="Microsoft Sans Serif"/>
              </a:rPr>
              <a:t>результат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социального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контракта</a:t>
            </a:r>
            <a:endParaRPr sz="1200">
              <a:latin typeface="Microsoft Sans Serif"/>
              <a:cs typeface="Microsoft Sans Serif"/>
            </a:endParaRPr>
          </a:p>
        </p:txBody>
      </p:sp>
      <p:pic>
        <p:nvPicPr>
          <p:cNvPr id="25" name="object 2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855202" y="4306341"/>
            <a:ext cx="288797" cy="83715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8055" y="184404"/>
            <a:ext cx="335259" cy="59436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928217" y="318262"/>
            <a:ext cx="334772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СПЕЦИАЛЬНЫЙ</a:t>
            </a:r>
            <a:r>
              <a:rPr sz="14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НАЛОГОВЫЙ</a:t>
            </a:r>
            <a:r>
              <a:rPr sz="14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4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РЕЖИМ </a:t>
            </a:r>
            <a:r>
              <a:rPr sz="1400" spc="-35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400" spc="-70" dirty="0">
                <a:solidFill>
                  <a:srgbClr val="7E7E7E"/>
                </a:solidFill>
                <a:latin typeface="Microsoft Sans Serif"/>
                <a:cs typeface="Microsoft Sans Serif"/>
              </a:rPr>
              <a:t>ДЛЯ</a:t>
            </a:r>
            <a:r>
              <a:rPr sz="14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САМОЗАНЯТЫХ</a:t>
            </a:r>
            <a:r>
              <a:rPr sz="14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400" spc="-35" dirty="0">
                <a:solidFill>
                  <a:srgbClr val="7E7E7E"/>
                </a:solidFill>
                <a:latin typeface="Microsoft Sans Serif"/>
                <a:cs typeface="Microsoft Sans Serif"/>
              </a:rPr>
              <a:t>ГРАЖДАН</a:t>
            </a:r>
            <a:endParaRPr sz="14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34730" y="242315"/>
            <a:ext cx="546922" cy="568451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618856" y="281280"/>
            <a:ext cx="1258570" cy="451484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-10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6FC0"/>
                </a:solidFill>
                <a:latin typeface="Microsoft Sans Serif"/>
                <a:cs typeface="Microsoft Sans Serif"/>
              </a:rPr>
              <a:t>npd.nalog.ru</a:t>
            </a:r>
            <a:endParaRPr sz="1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-10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006FC0"/>
                </a:solidFill>
                <a:latin typeface="Microsoft Sans Serif"/>
                <a:cs typeface="Microsoft Sans Serif"/>
              </a:rPr>
              <a:t>мойбизнес76.рф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98463" y="372821"/>
            <a:ext cx="990600" cy="300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Федеральная</a:t>
            </a:r>
            <a:endParaRPr sz="9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н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а</a:t>
            </a:r>
            <a:r>
              <a:rPr sz="9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л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о</a:t>
            </a:r>
            <a:r>
              <a:rPr sz="9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г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о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в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а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я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с</a:t>
            </a:r>
            <a:r>
              <a:rPr sz="9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л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у</a:t>
            </a:r>
            <a:r>
              <a:rPr sz="9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ж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б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а</a:t>
            </a:r>
            <a:endParaRPr sz="900">
              <a:latin typeface="Microsoft Sans Serif"/>
              <a:cs typeface="Microsoft Sans Serif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26363" y="2413811"/>
            <a:ext cx="217932" cy="25252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551429" y="2827855"/>
            <a:ext cx="236562" cy="218866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506467" y="2410750"/>
            <a:ext cx="247129" cy="235784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50664" y="2755685"/>
            <a:ext cx="221208" cy="303803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41604" y="2825773"/>
            <a:ext cx="199923" cy="24938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531998" y="2402690"/>
            <a:ext cx="252806" cy="244624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2542032" y="1820672"/>
            <a:ext cx="3912235" cy="412115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349250" marR="30480" indent="-311785">
              <a:lnSpc>
                <a:spcPct val="76600"/>
              </a:lnSpc>
              <a:spcBef>
                <a:spcPts val="605"/>
              </a:spcBef>
              <a:tabLst>
                <a:tab pos="2780030" algn="l"/>
              </a:tabLst>
            </a:pPr>
            <a:r>
              <a:rPr sz="2700" b="1" spc="-7" baseline="-32407" dirty="0">
                <a:solidFill>
                  <a:srgbClr val="8D1F08"/>
                </a:solidFill>
                <a:latin typeface="Arial"/>
                <a:cs typeface="Arial"/>
              </a:rPr>
              <a:t>%</a:t>
            </a:r>
            <a:r>
              <a:rPr sz="2700" b="1" spc="540" baseline="-32407" dirty="0">
                <a:solidFill>
                  <a:srgbClr val="8D1F08"/>
                </a:solidFill>
                <a:latin typeface="Arial"/>
                <a:cs typeface="Arial"/>
              </a:rPr>
              <a:t> </a:t>
            </a:r>
            <a:r>
              <a:rPr sz="1500" spc="-30" baseline="2777" dirty="0">
                <a:solidFill>
                  <a:srgbClr val="585858"/>
                </a:solidFill>
                <a:latin typeface="Microsoft Sans Serif"/>
                <a:cs typeface="Microsoft Sans Serif"/>
              </a:rPr>
              <a:t>Ставка</a:t>
            </a:r>
            <a:r>
              <a:rPr sz="1500" spc="52" baseline="2777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500" spc="-15" baseline="2777" dirty="0">
                <a:solidFill>
                  <a:srgbClr val="585858"/>
                </a:solidFill>
                <a:latin typeface="Microsoft Sans Serif"/>
                <a:cs typeface="Microsoft Sans Serif"/>
              </a:rPr>
              <a:t>налога</a:t>
            </a:r>
            <a:r>
              <a:rPr sz="1500" spc="22" baseline="2777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500" spc="-15" baseline="2777" dirty="0">
                <a:solidFill>
                  <a:srgbClr val="585858"/>
                </a:solidFill>
                <a:latin typeface="Microsoft Sans Serif"/>
                <a:cs typeface="Microsoft Sans Serif"/>
              </a:rPr>
              <a:t>при	</a:t>
            </a:r>
            <a:r>
              <a:rPr sz="10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Ставка</a:t>
            </a:r>
            <a:r>
              <a:rPr sz="10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налога</a:t>
            </a:r>
            <a:r>
              <a:rPr sz="10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при </a:t>
            </a:r>
            <a:r>
              <a:rPr sz="1000" spc="-25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работе</a:t>
            </a:r>
            <a:r>
              <a:rPr sz="10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с</a:t>
            </a:r>
            <a:r>
              <a:rPr sz="10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физлицами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98267" y="1881885"/>
            <a:ext cx="44151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52370" algn="l"/>
              </a:tabLst>
            </a:pPr>
            <a:r>
              <a:rPr sz="3600" b="1" spc="-7" baseline="1157" dirty="0">
                <a:solidFill>
                  <a:srgbClr val="8D1F08"/>
                </a:solidFill>
                <a:latin typeface="Arial"/>
                <a:cs typeface="Arial"/>
              </a:rPr>
              <a:t>4	</a:t>
            </a:r>
            <a:r>
              <a:rPr sz="2400" b="1" spc="-5" dirty="0">
                <a:solidFill>
                  <a:srgbClr val="8D1F08"/>
                </a:solidFill>
                <a:latin typeface="Arial"/>
                <a:cs typeface="Arial"/>
              </a:rPr>
              <a:t>6</a:t>
            </a:r>
            <a:r>
              <a:rPr sz="1800" b="1" spc="-5" dirty="0">
                <a:solidFill>
                  <a:srgbClr val="8D1F08"/>
                </a:solidFill>
                <a:latin typeface="Arial"/>
                <a:cs typeface="Arial"/>
              </a:rPr>
              <a:t>%</a:t>
            </a:r>
            <a:r>
              <a:rPr sz="1800" b="1" spc="250" dirty="0">
                <a:solidFill>
                  <a:srgbClr val="8D1F08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работе с</a:t>
            </a:r>
            <a:r>
              <a:rPr sz="10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ИП</a:t>
            </a:r>
            <a:r>
              <a:rPr sz="10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и</a:t>
            </a:r>
            <a:r>
              <a:rPr sz="10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юрлицами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69339" y="2375154"/>
            <a:ext cx="1162050" cy="28638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969"/>
              </a:lnSpc>
              <a:spcBef>
                <a:spcPts val="225"/>
              </a:spcBef>
            </a:pP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Простая</a:t>
            </a:r>
            <a:r>
              <a:rPr sz="900" spc="-4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регистрация </a:t>
            </a:r>
            <a:r>
              <a:rPr sz="900" spc="-2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через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интернет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77765" y="2386329"/>
            <a:ext cx="1581785" cy="749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25"/>
              </a:lnSpc>
              <a:spcBef>
                <a:spcPts val="100"/>
              </a:spcBef>
            </a:pPr>
            <a:r>
              <a:rPr sz="9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Без</a:t>
            </a:r>
            <a:r>
              <a:rPr sz="900" spc="-3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кассы,</a:t>
            </a:r>
            <a:endParaRPr sz="900">
              <a:latin typeface="Microsoft Sans Serif"/>
              <a:cs typeface="Microsoft Sans Serif"/>
            </a:endParaRPr>
          </a:p>
          <a:p>
            <a:pPr marL="12700">
              <a:lnSpc>
                <a:spcPts val="1025"/>
              </a:lnSpc>
            </a:pPr>
            <a:r>
              <a:rPr sz="9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без</a:t>
            </a:r>
            <a:r>
              <a:rPr sz="900" spc="-3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отчетности</a:t>
            </a:r>
            <a:endParaRPr sz="900">
              <a:latin typeface="Microsoft Sans Serif"/>
              <a:cs typeface="Microsoft Sans Serif"/>
            </a:endParaRPr>
          </a:p>
          <a:p>
            <a:pPr marL="20320" marR="5080">
              <a:lnSpc>
                <a:spcPts val="969"/>
              </a:lnSpc>
              <a:spcBef>
                <a:spcPts val="750"/>
              </a:spcBef>
            </a:pP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Все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расчеты и</a:t>
            </a:r>
            <a:r>
              <a:rPr sz="9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оплата 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налогов 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-</a:t>
            </a:r>
            <a:r>
              <a:rPr sz="9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в</a:t>
            </a: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“один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25" dirty="0">
                <a:solidFill>
                  <a:srgbClr val="585858"/>
                </a:solidFill>
                <a:latin typeface="Microsoft Sans Serif"/>
                <a:cs typeface="Microsoft Sans Serif"/>
              </a:rPr>
              <a:t>клик”</a:t>
            </a:r>
            <a:r>
              <a:rPr sz="9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через </a:t>
            </a:r>
            <a:r>
              <a:rPr sz="900" spc="-2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приложение</a:t>
            </a:r>
            <a:endParaRPr sz="900">
              <a:latin typeface="Microsoft Sans Serif"/>
              <a:cs typeface="Microsoft Sans Serif"/>
            </a:endParaRPr>
          </a:p>
        </p:txBody>
      </p:sp>
      <p:pic>
        <p:nvPicPr>
          <p:cNvPr id="17" name="object 1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708647" y="2415539"/>
            <a:ext cx="240792" cy="239268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7177278" y="2372614"/>
            <a:ext cx="1005840" cy="286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25"/>
              </a:lnSpc>
              <a:spcBef>
                <a:spcPts val="100"/>
              </a:spcBef>
            </a:pP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Интеграция</a:t>
            </a:r>
            <a:endParaRPr sz="900">
              <a:latin typeface="Microsoft Sans Serif"/>
              <a:cs typeface="Microsoft Sans Serif"/>
            </a:endParaRPr>
          </a:p>
          <a:p>
            <a:pPr marL="12700">
              <a:lnSpc>
                <a:spcPts val="1025"/>
              </a:lnSpc>
            </a:pP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с</a:t>
            </a:r>
            <a:r>
              <a:rPr sz="900" spc="-6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IT-платформами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488173" y="2714370"/>
            <a:ext cx="1048385" cy="410209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ct val="90100"/>
              </a:lnSpc>
              <a:spcBef>
                <a:spcPts val="204"/>
              </a:spcBef>
            </a:pPr>
            <a:r>
              <a:rPr sz="900" dirty="0">
                <a:solidFill>
                  <a:srgbClr val="791314"/>
                </a:solidFill>
                <a:latin typeface="Microsoft Sans Serif"/>
                <a:cs typeface="Microsoft Sans Serif"/>
              </a:rPr>
              <a:t>рублей</a:t>
            </a:r>
            <a:r>
              <a:rPr sz="900" spc="235" dirty="0">
                <a:solidFill>
                  <a:srgbClr val="791314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404040"/>
                </a:solidFill>
                <a:latin typeface="Microsoft Sans Serif"/>
                <a:cs typeface="Microsoft Sans Serif"/>
              </a:rPr>
              <a:t>- </a:t>
            </a:r>
            <a:r>
              <a:rPr sz="900" spc="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н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а</a:t>
            </a:r>
            <a:r>
              <a:rPr sz="9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л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о</a:t>
            </a:r>
            <a:r>
              <a:rPr sz="900" spc="-25" dirty="0">
                <a:solidFill>
                  <a:srgbClr val="585858"/>
                </a:solidFill>
                <a:latin typeface="Microsoft Sans Serif"/>
                <a:cs typeface="Microsoft Sans Serif"/>
              </a:rPr>
              <a:t>г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о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в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ы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й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60" dirty="0">
                <a:solidFill>
                  <a:srgbClr val="585858"/>
                </a:solidFill>
                <a:latin typeface="Microsoft Sans Serif"/>
                <a:cs typeface="Microsoft Sans Serif"/>
              </a:rPr>
              <a:t>к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а</a:t>
            </a:r>
            <a:r>
              <a:rPr sz="9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п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ит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а</a:t>
            </a:r>
            <a:r>
              <a:rPr sz="9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л 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на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развитие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712966" y="2766186"/>
            <a:ext cx="6457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791314"/>
                </a:solidFill>
                <a:latin typeface="Arial"/>
                <a:cs typeface="Arial"/>
              </a:rPr>
              <a:t>10</a:t>
            </a:r>
            <a:r>
              <a:rPr sz="1600" b="1" spc="-75" dirty="0">
                <a:solidFill>
                  <a:srgbClr val="79131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791314"/>
                </a:solidFill>
                <a:latin typeface="Arial"/>
                <a:cs typeface="Arial"/>
              </a:rPr>
              <a:t>000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3481" y="982726"/>
            <a:ext cx="8354059" cy="825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85"/>
              </a:lnSpc>
              <a:spcBef>
                <a:spcPts val="100"/>
              </a:spcBef>
            </a:pPr>
            <a:r>
              <a:rPr sz="1200" spc="-35" dirty="0">
                <a:solidFill>
                  <a:srgbClr val="9C674E"/>
                </a:solidFill>
                <a:latin typeface="Microsoft Sans Serif"/>
                <a:cs typeface="Microsoft Sans Serif"/>
              </a:rPr>
              <a:t>КОМУ</a:t>
            </a:r>
            <a:r>
              <a:rPr sz="1200" spc="1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45" dirty="0">
                <a:solidFill>
                  <a:srgbClr val="9C674E"/>
                </a:solidFill>
                <a:latin typeface="Microsoft Sans Serif"/>
                <a:cs typeface="Microsoft Sans Serif"/>
              </a:rPr>
              <a:t>ПОДХОДИТ</a:t>
            </a:r>
            <a:r>
              <a:rPr sz="1200" spc="1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ЭТОТ</a:t>
            </a:r>
            <a:r>
              <a:rPr sz="1200" spc="1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НАЛОГОВЫЙ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 РЕЖИМ:</a:t>
            </a:r>
            <a:endParaRPr sz="1200">
              <a:latin typeface="Microsoft Sans Serif"/>
              <a:cs typeface="Microsoft Sans Serif"/>
            </a:endParaRPr>
          </a:p>
          <a:p>
            <a:pPr marL="22860">
              <a:lnSpc>
                <a:spcPts val="969"/>
              </a:lnSpc>
            </a:pP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Новый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спецрежим </a:t>
            </a:r>
            <a:r>
              <a:rPr sz="9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могут</a:t>
            </a:r>
            <a:r>
              <a:rPr sz="9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применять</a:t>
            </a:r>
            <a:r>
              <a:rPr sz="9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физлица и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ИП</a:t>
            </a:r>
            <a:r>
              <a:rPr sz="9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(самозанятые),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у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которых</a:t>
            </a:r>
            <a:r>
              <a:rPr sz="9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одновременно</a:t>
            </a:r>
            <a:r>
              <a:rPr sz="9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соблюдаются</a:t>
            </a:r>
            <a:r>
              <a:rPr sz="9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следующие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условия:</a:t>
            </a:r>
            <a:endParaRPr sz="900">
              <a:latin typeface="Microsoft Sans Serif"/>
              <a:cs typeface="Microsoft Sans Serif"/>
            </a:endParaRPr>
          </a:p>
          <a:p>
            <a:pPr marL="93345" indent="-71120">
              <a:lnSpc>
                <a:spcPts val="969"/>
              </a:lnSpc>
              <a:buChar char="-"/>
              <a:tabLst>
                <a:tab pos="93980" algn="l"/>
              </a:tabLst>
            </a:pP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Они</a:t>
            </a:r>
            <a:r>
              <a:rPr sz="9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получают</a:t>
            </a:r>
            <a:r>
              <a:rPr sz="9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доход</a:t>
            </a:r>
            <a:r>
              <a:rPr sz="9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от</a:t>
            </a:r>
            <a:r>
              <a:rPr sz="9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самостоятельного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ведения деятельности</a:t>
            </a:r>
            <a:r>
              <a:rPr sz="9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или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использования</a:t>
            </a:r>
            <a:r>
              <a:rPr sz="9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имущества,</a:t>
            </a:r>
            <a:r>
              <a:rPr sz="9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который</a:t>
            </a:r>
            <a:r>
              <a:rPr sz="900" spc="6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не</a:t>
            </a:r>
            <a:r>
              <a:rPr sz="900" spc="1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9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может</a:t>
            </a:r>
            <a:r>
              <a:rPr sz="900" spc="1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превышать</a:t>
            </a:r>
            <a:r>
              <a:rPr sz="900" dirty="0">
                <a:solidFill>
                  <a:srgbClr val="9C674E"/>
                </a:solidFill>
                <a:latin typeface="Microsoft Sans Serif"/>
                <a:cs typeface="Microsoft Sans Serif"/>
              </a:rPr>
              <a:t> 2,4</a:t>
            </a:r>
            <a:r>
              <a:rPr sz="900" spc="1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млн</a:t>
            </a:r>
            <a:r>
              <a:rPr sz="900" spc="2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руб.</a:t>
            </a:r>
            <a:r>
              <a:rPr sz="900" spc="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9C674E"/>
                </a:solidFill>
                <a:latin typeface="Microsoft Sans Serif"/>
                <a:cs typeface="Microsoft Sans Serif"/>
              </a:rPr>
              <a:t>в</a:t>
            </a:r>
            <a:r>
              <a:rPr sz="900" spc="2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год</a:t>
            </a:r>
            <a:endParaRPr sz="900">
              <a:latin typeface="Microsoft Sans Serif"/>
              <a:cs typeface="Microsoft Sans Serif"/>
            </a:endParaRPr>
          </a:p>
          <a:p>
            <a:pPr marL="93345" indent="-71120">
              <a:lnSpc>
                <a:spcPts val="975"/>
              </a:lnSpc>
              <a:buChar char="-"/>
              <a:tabLst>
                <a:tab pos="93980" algn="l"/>
              </a:tabLst>
            </a:pP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При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ведении</a:t>
            </a:r>
            <a:r>
              <a:rPr sz="9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этой</a:t>
            </a:r>
            <a:r>
              <a:rPr sz="9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деятельности</a:t>
            </a:r>
            <a:r>
              <a:rPr sz="9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не</a:t>
            </a:r>
            <a:r>
              <a:rPr sz="9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имеют</a:t>
            </a:r>
            <a:r>
              <a:rPr sz="9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работодателя,</a:t>
            </a:r>
            <a:r>
              <a:rPr sz="9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с</a:t>
            </a:r>
            <a:r>
              <a:rPr sz="9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которым</a:t>
            </a:r>
            <a:r>
              <a:rPr sz="9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заключен</a:t>
            </a:r>
            <a:r>
              <a:rPr sz="9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трудовой</a:t>
            </a:r>
            <a:r>
              <a:rPr sz="9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договор</a:t>
            </a:r>
            <a:endParaRPr sz="900">
              <a:latin typeface="Microsoft Sans Serif"/>
              <a:cs typeface="Microsoft Sans Serif"/>
            </a:endParaRPr>
          </a:p>
          <a:p>
            <a:pPr marL="93345" indent="-71120">
              <a:lnSpc>
                <a:spcPts val="975"/>
              </a:lnSpc>
              <a:buChar char="-"/>
              <a:tabLst>
                <a:tab pos="93980" algn="l"/>
              </a:tabLst>
            </a:pP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Не</a:t>
            </a:r>
            <a:r>
              <a:rPr sz="9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привлекают</a:t>
            </a:r>
            <a:r>
              <a:rPr sz="9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для</a:t>
            </a:r>
            <a:r>
              <a:rPr sz="9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этой</a:t>
            </a:r>
            <a:r>
              <a:rPr sz="9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деятельности</a:t>
            </a:r>
            <a:r>
              <a:rPr sz="9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наемных</a:t>
            </a:r>
            <a:r>
              <a:rPr sz="900" spc="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работников</a:t>
            </a:r>
            <a:r>
              <a:rPr sz="9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по</a:t>
            </a:r>
            <a:r>
              <a:rPr sz="9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трудовым</a:t>
            </a:r>
            <a:r>
              <a:rPr sz="900" spc="3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договорам</a:t>
            </a:r>
            <a:endParaRPr sz="900">
              <a:latin typeface="Microsoft Sans Serif"/>
              <a:cs typeface="Microsoft Sans Serif"/>
            </a:endParaRPr>
          </a:p>
          <a:p>
            <a:pPr marL="93345" indent="-71120">
              <a:lnSpc>
                <a:spcPts val="1025"/>
              </a:lnSpc>
              <a:buChar char="-"/>
              <a:tabLst>
                <a:tab pos="93980" algn="l"/>
              </a:tabLst>
            </a:pP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Вид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деятельности,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условия ее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осуществления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 или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сумма</a:t>
            </a:r>
            <a:r>
              <a:rPr sz="9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дохода</a:t>
            </a:r>
            <a:r>
              <a:rPr sz="9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не</a:t>
            </a:r>
            <a:r>
              <a:rPr sz="9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попадают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 в</a:t>
            </a:r>
            <a:r>
              <a:rPr sz="9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перечень</a:t>
            </a:r>
            <a:r>
              <a:rPr sz="9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исключений,</a:t>
            </a:r>
            <a:r>
              <a:rPr sz="9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указанных</a:t>
            </a:r>
            <a:r>
              <a:rPr sz="900" spc="4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в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статьях</a:t>
            </a:r>
            <a:r>
              <a:rPr sz="9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4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</a:t>
            </a:r>
            <a:r>
              <a:rPr sz="9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6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65" dirty="0">
                <a:solidFill>
                  <a:srgbClr val="7E7E7E"/>
                </a:solidFill>
                <a:latin typeface="Microsoft Sans Serif"/>
                <a:cs typeface="Microsoft Sans Serif"/>
              </a:rPr>
              <a:t>№</a:t>
            </a:r>
            <a:r>
              <a:rPr sz="9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422-ФЗ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 от</a:t>
            </a:r>
            <a:r>
              <a:rPr sz="9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27.11.2018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695765" y="3220211"/>
            <a:ext cx="6059805" cy="1206500"/>
            <a:chOff x="2695765" y="3220211"/>
            <a:chExt cx="6059805" cy="1206500"/>
          </a:xfrm>
        </p:grpSpPr>
        <p:sp>
          <p:nvSpPr>
            <p:cNvPr id="23" name="object 23"/>
            <p:cNvSpPr/>
            <p:nvPr/>
          </p:nvSpPr>
          <p:spPr>
            <a:xfrm>
              <a:off x="2700527" y="3589019"/>
              <a:ext cx="2014855" cy="833119"/>
            </a:xfrm>
            <a:custGeom>
              <a:avLst/>
              <a:gdLst/>
              <a:ahLst/>
              <a:cxnLst/>
              <a:rect l="l" t="t" r="r" b="b"/>
              <a:pathLst>
                <a:path w="2014854" h="833120">
                  <a:moveTo>
                    <a:pt x="0" y="0"/>
                  </a:moveTo>
                  <a:lnTo>
                    <a:pt x="0" y="832777"/>
                  </a:lnTo>
                </a:path>
                <a:path w="2014854" h="833120">
                  <a:moveTo>
                    <a:pt x="2014727" y="0"/>
                  </a:moveTo>
                  <a:lnTo>
                    <a:pt x="2014727" y="832777"/>
                  </a:lnTo>
                </a:path>
              </a:pathLst>
            </a:custGeom>
            <a:ln w="9144">
              <a:solidFill>
                <a:srgbClr val="AE765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544056" y="3220211"/>
              <a:ext cx="2211705" cy="337185"/>
            </a:xfrm>
            <a:custGeom>
              <a:avLst/>
              <a:gdLst/>
              <a:ahLst/>
              <a:cxnLst/>
              <a:rect l="l" t="t" r="r" b="b"/>
              <a:pathLst>
                <a:path w="2211704" h="337185">
                  <a:moveTo>
                    <a:pt x="2080260" y="0"/>
                  </a:moveTo>
                  <a:lnTo>
                    <a:pt x="0" y="0"/>
                  </a:lnTo>
                  <a:lnTo>
                    <a:pt x="0" y="336803"/>
                  </a:lnTo>
                  <a:lnTo>
                    <a:pt x="2080260" y="336803"/>
                  </a:lnTo>
                  <a:lnTo>
                    <a:pt x="2211324" y="168401"/>
                  </a:lnTo>
                  <a:lnTo>
                    <a:pt x="2080260" y="0"/>
                  </a:lnTo>
                  <a:close/>
                </a:path>
              </a:pathLst>
            </a:custGeom>
            <a:solidFill>
              <a:srgbClr val="E2D0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6980301" y="3297173"/>
            <a:ext cx="12084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9C674E"/>
                </a:solidFill>
                <a:latin typeface="Arial"/>
                <a:cs typeface="Arial"/>
              </a:rPr>
              <a:t>ДОПОЛНИТЕЛЬНО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2574035" y="3220211"/>
            <a:ext cx="4196080" cy="338455"/>
            <a:chOff x="2574035" y="3220211"/>
            <a:chExt cx="4196080" cy="338455"/>
          </a:xfrm>
        </p:grpSpPr>
        <p:sp>
          <p:nvSpPr>
            <p:cNvPr id="27" name="object 27"/>
            <p:cNvSpPr/>
            <p:nvPr/>
          </p:nvSpPr>
          <p:spPr>
            <a:xfrm>
              <a:off x="4559807" y="3220211"/>
              <a:ext cx="2209800" cy="337185"/>
            </a:xfrm>
            <a:custGeom>
              <a:avLst/>
              <a:gdLst/>
              <a:ahLst/>
              <a:cxnLst/>
              <a:rect l="l" t="t" r="r" b="b"/>
              <a:pathLst>
                <a:path w="2209800" h="337185">
                  <a:moveTo>
                    <a:pt x="2078736" y="0"/>
                  </a:moveTo>
                  <a:lnTo>
                    <a:pt x="0" y="0"/>
                  </a:lnTo>
                  <a:lnTo>
                    <a:pt x="0" y="336803"/>
                  </a:lnTo>
                  <a:lnTo>
                    <a:pt x="2078736" y="336803"/>
                  </a:lnTo>
                  <a:lnTo>
                    <a:pt x="2209799" y="168401"/>
                  </a:lnTo>
                  <a:lnTo>
                    <a:pt x="2078736" y="0"/>
                  </a:lnTo>
                  <a:close/>
                </a:path>
              </a:pathLst>
            </a:custGeom>
            <a:solidFill>
              <a:srgbClr val="CCA8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574035" y="3220211"/>
              <a:ext cx="2211705" cy="338455"/>
            </a:xfrm>
            <a:custGeom>
              <a:avLst/>
              <a:gdLst/>
              <a:ahLst/>
              <a:cxnLst/>
              <a:rect l="l" t="t" r="r" b="b"/>
              <a:pathLst>
                <a:path w="2211704" h="338454">
                  <a:moveTo>
                    <a:pt x="2079752" y="0"/>
                  </a:moveTo>
                  <a:lnTo>
                    <a:pt x="0" y="0"/>
                  </a:lnTo>
                  <a:lnTo>
                    <a:pt x="0" y="338328"/>
                  </a:lnTo>
                  <a:lnTo>
                    <a:pt x="2079752" y="338328"/>
                  </a:lnTo>
                  <a:lnTo>
                    <a:pt x="2211324" y="169163"/>
                  </a:lnTo>
                  <a:lnTo>
                    <a:pt x="2079752" y="0"/>
                  </a:lnTo>
                  <a:close/>
                </a:path>
              </a:pathLst>
            </a:custGeom>
            <a:solidFill>
              <a:srgbClr val="AE76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2938017" y="2386329"/>
            <a:ext cx="1511935" cy="116522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4604" marR="526415">
              <a:lnSpc>
                <a:spcPts val="969"/>
              </a:lnSpc>
              <a:spcBef>
                <a:spcPts val="225"/>
              </a:spcBef>
            </a:pP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Легальная</a:t>
            </a:r>
            <a:r>
              <a:rPr sz="900" spc="-5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работа </a:t>
            </a:r>
            <a:r>
              <a:rPr sz="900" spc="-2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без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статуса</a:t>
            </a: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ИП</a:t>
            </a:r>
            <a:endParaRPr sz="900">
              <a:latin typeface="Microsoft Sans Serif"/>
              <a:cs typeface="Microsoft Sans Serif"/>
            </a:endParaRPr>
          </a:p>
          <a:p>
            <a:pPr marL="12700">
              <a:lnSpc>
                <a:spcPts val="1025"/>
              </a:lnSpc>
              <a:spcBef>
                <a:spcPts val="745"/>
              </a:spcBef>
            </a:pP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Нет</a:t>
            </a:r>
            <a:r>
              <a:rPr sz="900" spc="-3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обязательных</a:t>
            </a:r>
            <a:endParaRPr sz="900">
              <a:latin typeface="Microsoft Sans Serif"/>
              <a:cs typeface="Microsoft Sans Serif"/>
            </a:endParaRPr>
          </a:p>
          <a:p>
            <a:pPr marL="12700" marR="5080">
              <a:lnSpc>
                <a:spcPts val="969"/>
              </a:lnSpc>
              <a:spcBef>
                <a:spcPts val="70"/>
              </a:spcBef>
            </a:pP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и </a:t>
            </a: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фиксированных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платежей </a:t>
            </a:r>
            <a:r>
              <a:rPr sz="900" spc="-22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при</a:t>
            </a: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отсутствии дохода</a:t>
            </a:r>
            <a:endParaRPr sz="900">
              <a:latin typeface="Microsoft Sans Serif"/>
              <a:cs typeface="Microsoft Sans Serif"/>
            </a:endParaRPr>
          </a:p>
          <a:p>
            <a:pPr marL="277495" marR="321945" indent="-106680">
              <a:lnSpc>
                <a:spcPct val="100000"/>
              </a:lnSpc>
              <a:spcBef>
                <a:spcPts val="725"/>
              </a:spcBef>
            </a:pP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П</a:t>
            </a: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ДВ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000" b="1" spc="-20" dirty="0">
                <a:solidFill>
                  <a:srgbClr val="FFFFFF"/>
                </a:solidFill>
                <a:latin typeface="Arial"/>
                <a:cs typeface="Arial"/>
              </a:rPr>
              <a:t>Ж</a:t>
            </a: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ЕН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ИЕ  ПРОДУКЦИИ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89787" y="3220211"/>
            <a:ext cx="2209800" cy="337185"/>
          </a:xfrm>
          <a:custGeom>
            <a:avLst/>
            <a:gdLst/>
            <a:ahLst/>
            <a:cxnLst/>
            <a:rect l="l" t="t" r="r" b="b"/>
            <a:pathLst>
              <a:path w="2209800" h="337185">
                <a:moveTo>
                  <a:pt x="2078736" y="0"/>
                </a:moveTo>
                <a:lnTo>
                  <a:pt x="0" y="0"/>
                </a:lnTo>
                <a:lnTo>
                  <a:pt x="0" y="336803"/>
                </a:lnTo>
                <a:lnTo>
                  <a:pt x="2078736" y="336803"/>
                </a:lnTo>
                <a:lnTo>
                  <a:pt x="2209800" y="168401"/>
                </a:lnTo>
                <a:lnTo>
                  <a:pt x="2078736" y="0"/>
                </a:lnTo>
                <a:close/>
              </a:path>
            </a:pathLst>
          </a:custGeom>
          <a:solidFill>
            <a:srgbClr val="9C67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069339" y="2743326"/>
            <a:ext cx="1284605" cy="80772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969"/>
              </a:lnSpc>
              <a:spcBef>
                <a:spcPts val="225"/>
              </a:spcBef>
            </a:pP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Автоматическое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ф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ор</a:t>
            </a:r>
            <a:r>
              <a:rPr sz="900" spc="-25" dirty="0">
                <a:solidFill>
                  <a:srgbClr val="585858"/>
                </a:solidFill>
                <a:latin typeface="Microsoft Sans Serif"/>
                <a:cs typeface="Microsoft Sans Serif"/>
              </a:rPr>
              <a:t>м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и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ро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в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а</a:t>
            </a: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н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и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е</a:t>
            </a:r>
            <a:r>
              <a:rPr sz="9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с</a:t>
            </a:r>
            <a:r>
              <a:rPr sz="9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п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ра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в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о</a:t>
            </a:r>
            <a:r>
              <a:rPr sz="900" spc="-40" dirty="0">
                <a:solidFill>
                  <a:srgbClr val="585858"/>
                </a:solidFill>
                <a:latin typeface="Microsoft Sans Serif"/>
                <a:cs typeface="Microsoft Sans Serif"/>
              </a:rPr>
              <a:t>к  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о</a:t>
            </a:r>
            <a:r>
              <a:rPr sz="9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полученных</a:t>
            </a:r>
            <a:r>
              <a:rPr sz="9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доходах</a:t>
            </a:r>
            <a:endParaRPr sz="900">
              <a:latin typeface="Microsoft Sans Serif"/>
              <a:cs typeface="Microsoft Sans Serif"/>
            </a:endParaRPr>
          </a:p>
          <a:p>
            <a:pPr marL="150495" marR="250190" indent="-59690">
              <a:lnSpc>
                <a:spcPct val="100000"/>
              </a:lnSpc>
              <a:spcBef>
                <a:spcPts val="720"/>
              </a:spcBef>
            </a:pPr>
            <a:r>
              <a:rPr sz="1000" b="1" spc="5" dirty="0">
                <a:solidFill>
                  <a:srgbClr val="FFFFFF"/>
                </a:solidFill>
                <a:latin typeface="Arial"/>
                <a:cs typeface="Arial"/>
              </a:rPr>
              <a:t>Ф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Н</a:t>
            </a:r>
            <a:r>
              <a:rPr sz="1000" b="1" spc="-40" dirty="0">
                <a:solidFill>
                  <a:srgbClr val="FFFFFF"/>
                </a:solidFill>
                <a:latin typeface="Arial"/>
                <a:cs typeface="Arial"/>
              </a:rPr>
              <a:t>А</a:t>
            </a: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НС</a:t>
            </a:r>
            <a:r>
              <a:rPr sz="1000" b="1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000" b="1" spc="5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1000" b="1" spc="-20" dirty="0">
                <a:solidFill>
                  <a:srgbClr val="FFFFFF"/>
                </a:solidFill>
                <a:latin typeface="Arial"/>
                <a:cs typeface="Arial"/>
              </a:rPr>
              <a:t>А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Я  </a:t>
            </a: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ПОДДЕРЖКА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665976" y="3589020"/>
            <a:ext cx="0" cy="833119"/>
          </a:xfrm>
          <a:custGeom>
            <a:avLst/>
            <a:gdLst/>
            <a:ahLst/>
            <a:cxnLst/>
            <a:rect l="l" t="t" r="r" b="b"/>
            <a:pathLst>
              <a:path h="833120">
                <a:moveTo>
                  <a:pt x="0" y="0"/>
                </a:moveTo>
                <a:lnTo>
                  <a:pt x="0" y="832777"/>
                </a:lnTo>
              </a:path>
            </a:pathLst>
          </a:custGeom>
          <a:ln w="9144">
            <a:solidFill>
              <a:srgbClr val="AE76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421507" y="4474870"/>
            <a:ext cx="368236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7480" indent="-144780">
              <a:lnSpc>
                <a:spcPct val="100000"/>
              </a:lnSpc>
              <a:spcBef>
                <a:spcPts val="100"/>
              </a:spcBef>
              <a:buChar char="•"/>
              <a:tabLst>
                <a:tab pos="157480" algn="l"/>
              </a:tabLst>
            </a:pPr>
            <a:r>
              <a:rPr sz="9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Поддержка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в</a:t>
            </a:r>
            <a:r>
              <a:rPr sz="9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области</a:t>
            </a: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инноваций</a:t>
            </a:r>
            <a:r>
              <a:rPr sz="9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и</a:t>
            </a:r>
            <a:r>
              <a:rPr sz="9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промышленного</a:t>
            </a:r>
            <a:r>
              <a:rPr sz="9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производства</a:t>
            </a:r>
            <a:endParaRPr sz="900">
              <a:latin typeface="Microsoft Sans Serif"/>
              <a:cs typeface="Microsoft Sans Serif"/>
            </a:endParaRPr>
          </a:p>
          <a:p>
            <a:pPr marL="157480" indent="-144780">
              <a:lnSpc>
                <a:spcPct val="100000"/>
              </a:lnSpc>
              <a:spcBef>
                <a:spcPts val="5"/>
              </a:spcBef>
              <a:buChar char="•"/>
              <a:tabLst>
                <a:tab pos="157480" algn="l"/>
              </a:tabLst>
            </a:pP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Экспортная</a:t>
            </a:r>
            <a:r>
              <a:rPr sz="9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поддержка</a:t>
            </a:r>
            <a:endParaRPr sz="900">
              <a:latin typeface="Microsoft Sans Serif"/>
              <a:cs typeface="Microsoft Sans Serif"/>
            </a:endParaRPr>
          </a:p>
          <a:p>
            <a:pPr marL="157480" indent="-144780">
              <a:lnSpc>
                <a:spcPct val="100000"/>
              </a:lnSpc>
              <a:buChar char="•"/>
              <a:tabLst>
                <a:tab pos="157480" algn="l"/>
              </a:tabLst>
            </a:pPr>
            <a:r>
              <a:rPr sz="9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Поддержка</a:t>
            </a: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в</a:t>
            </a:r>
            <a:r>
              <a:rPr sz="9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сфере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социального</a:t>
            </a: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предпринимательства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32432" y="4494276"/>
            <a:ext cx="1399540" cy="216535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2984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35"/>
              </a:spcBef>
            </a:pPr>
            <a:r>
              <a:rPr sz="9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Не распространяется: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90091" y="3679952"/>
            <a:ext cx="1443990" cy="67056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97155">
              <a:lnSpc>
                <a:spcPct val="90100"/>
              </a:lnSpc>
              <a:spcBef>
                <a:spcPts val="204"/>
              </a:spcBef>
            </a:pPr>
            <a:r>
              <a:rPr sz="9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Микрозайм</a:t>
            </a:r>
            <a:r>
              <a:rPr sz="9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на</a:t>
            </a:r>
            <a:r>
              <a:rPr sz="9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старт </a:t>
            </a:r>
            <a:r>
              <a:rPr sz="9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деятельности 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Гарантийная </a:t>
            </a:r>
            <a:r>
              <a:rPr sz="9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поддержка, </a:t>
            </a:r>
            <a:r>
              <a:rPr sz="900" spc="-2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поручительства</a:t>
            </a:r>
            <a:endParaRPr sz="9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9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Кредит</a:t>
            </a:r>
            <a:r>
              <a:rPr sz="9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по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льготной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ставке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044444" y="3680586"/>
            <a:ext cx="1491615" cy="65722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ct val="90100"/>
              </a:lnSpc>
              <a:spcBef>
                <a:spcPts val="204"/>
              </a:spcBef>
            </a:pP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Популяризация </a:t>
            </a: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продукции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Содействие 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в соблюдении </a:t>
            </a:r>
            <a:r>
              <a:rPr sz="9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требований </a:t>
            </a:r>
            <a:r>
              <a:rPr sz="900" spc="-60" dirty="0">
                <a:solidFill>
                  <a:srgbClr val="585858"/>
                </a:solidFill>
                <a:latin typeface="Microsoft Sans Serif"/>
                <a:cs typeface="Microsoft Sans Serif"/>
              </a:rPr>
              <a:t>к</a:t>
            </a:r>
            <a:r>
              <a:rPr sz="900" spc="-5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продукции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Содействие 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в </a:t>
            </a: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размещении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на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электронных</a:t>
            </a:r>
            <a:r>
              <a:rPr sz="9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площадках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009003" y="3719321"/>
            <a:ext cx="1502410" cy="53340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ts val="969"/>
              </a:lnSpc>
              <a:spcBef>
                <a:spcPts val="220"/>
              </a:spcBef>
            </a:pP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Имущественная </a:t>
            </a:r>
            <a:r>
              <a:rPr sz="9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поддержка </a:t>
            </a:r>
            <a:r>
              <a:rPr sz="900" spc="-2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Поддержка 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в</a:t>
            </a:r>
            <a:r>
              <a:rPr sz="9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сфере </a:t>
            </a:r>
            <a:r>
              <a:rPr sz="9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ремесленной деятельности </a:t>
            </a:r>
            <a:r>
              <a:rPr sz="900" spc="-2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Поддержка 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с/х</a:t>
            </a:r>
            <a:r>
              <a:rPr sz="9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производств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031740" y="3220973"/>
            <a:ext cx="1535430" cy="11804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3360" marR="462915" indent="-14224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П</a:t>
            </a: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ЦИ</a:t>
            </a:r>
            <a:r>
              <a:rPr sz="1000" b="1" spc="-40" dirty="0">
                <a:solidFill>
                  <a:srgbClr val="FFFFFF"/>
                </a:solidFill>
                <a:latin typeface="Arial"/>
                <a:cs typeface="Arial"/>
              </a:rPr>
              <a:t>А</a:t>
            </a: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Ь</a:t>
            </a: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Н</a:t>
            </a:r>
            <a:r>
              <a:rPr sz="1000" b="1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Е  ОБУЧЕНИЕ</a:t>
            </a:r>
            <a:endParaRPr sz="1000">
              <a:latin typeface="Arial"/>
              <a:cs typeface="Arial"/>
            </a:endParaRPr>
          </a:p>
          <a:p>
            <a:pPr marL="12700" marR="92710">
              <a:lnSpc>
                <a:spcPts val="969"/>
              </a:lnSpc>
              <a:spcBef>
                <a:spcPts val="880"/>
              </a:spcBef>
            </a:pP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Консультации,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обучающие </a:t>
            </a:r>
            <a:r>
              <a:rPr sz="900" spc="-2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мероприятия</a:t>
            </a:r>
            <a:endParaRPr sz="900">
              <a:latin typeface="Microsoft Sans Serif"/>
              <a:cs typeface="Microsoft Sans Serif"/>
            </a:endParaRPr>
          </a:p>
          <a:p>
            <a:pPr marL="12700" marR="5080">
              <a:lnSpc>
                <a:spcPts val="969"/>
              </a:lnSpc>
            </a:pP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Участие</a:t>
            </a:r>
            <a:r>
              <a:rPr sz="900" spc="-3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585858"/>
                </a:solidFill>
                <a:latin typeface="Microsoft Sans Serif"/>
                <a:cs typeface="Microsoft Sans Serif"/>
              </a:rPr>
              <a:t>в</a:t>
            </a:r>
            <a:r>
              <a:rPr sz="900" spc="-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акселерационных </a:t>
            </a:r>
            <a:r>
              <a:rPr sz="900" spc="-22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программах, конференциях </a:t>
            </a:r>
            <a:r>
              <a:rPr sz="9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форумах,</a:t>
            </a:r>
            <a:r>
              <a:rPr sz="9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бизнес-миссиях,</a:t>
            </a:r>
            <a:endParaRPr sz="900">
              <a:latin typeface="Microsoft Sans Serif"/>
              <a:cs typeface="Microsoft Sans Serif"/>
            </a:endParaRPr>
          </a:p>
          <a:p>
            <a:pPr marL="12700">
              <a:lnSpc>
                <a:spcPts val="965"/>
              </a:lnSpc>
            </a:pPr>
            <a:r>
              <a:rPr sz="9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выставках,</a:t>
            </a:r>
            <a:r>
              <a:rPr sz="900" spc="-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9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конкурсах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772668" y="3703320"/>
            <a:ext cx="6200140" cy="628015"/>
            <a:chOff x="772668" y="3703320"/>
            <a:chExt cx="6200140" cy="628015"/>
          </a:xfrm>
        </p:grpSpPr>
        <p:pic>
          <p:nvPicPr>
            <p:cNvPr id="40" name="object 4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80288" y="3770376"/>
              <a:ext cx="138684" cy="128015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72668" y="4008120"/>
              <a:ext cx="138684" cy="126492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80288" y="4203192"/>
              <a:ext cx="138684" cy="128016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840735" y="3713988"/>
              <a:ext cx="140207" cy="128015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836163" y="3883152"/>
              <a:ext cx="138683" cy="126492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830068" y="4145280"/>
              <a:ext cx="140207" cy="126491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850891" y="3703320"/>
              <a:ext cx="140208" cy="126492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847844" y="3933444"/>
              <a:ext cx="140208" cy="126492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822947" y="3779520"/>
              <a:ext cx="140207" cy="126492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832091" y="3930396"/>
              <a:ext cx="140207" cy="126492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832091" y="4111752"/>
              <a:ext cx="140207" cy="126492"/>
            </a:xfrm>
            <a:prstGeom prst="rect">
              <a:avLst/>
            </a:prstGeom>
          </p:spPr>
        </p:pic>
      </p:grpSp>
      <p:sp>
        <p:nvSpPr>
          <p:cNvPr id="51" name="object 51"/>
          <p:cNvSpPr/>
          <p:nvPr/>
        </p:nvSpPr>
        <p:spPr>
          <a:xfrm>
            <a:off x="365759" y="883919"/>
            <a:ext cx="8383270" cy="0"/>
          </a:xfrm>
          <a:custGeom>
            <a:avLst/>
            <a:gdLst/>
            <a:ahLst/>
            <a:cxnLst/>
            <a:rect l="l" t="t" r="r" b="b"/>
            <a:pathLst>
              <a:path w="8383270">
                <a:moveTo>
                  <a:pt x="0" y="0"/>
                </a:moveTo>
                <a:lnTo>
                  <a:pt x="8383143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2" name="object 5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832215" y="4306341"/>
            <a:ext cx="306374" cy="83715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901951" y="2441448"/>
          <a:ext cx="2662555" cy="19646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2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996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3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47115">
                <a:tc gridSpan="3">
                  <a:txBody>
                    <a:bodyPr/>
                    <a:lstStyle/>
                    <a:p>
                      <a:pPr marL="524510" marR="443865" indent="-3810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200" spc="-15" dirty="0">
                          <a:latin typeface="Microsoft Sans Serif"/>
                          <a:cs typeface="Microsoft Sans Serif"/>
                        </a:rPr>
                        <a:t>ПАТЕНТНАЯ </a:t>
                      </a:r>
                      <a:r>
                        <a:rPr sz="1200" spc="-10" dirty="0">
                          <a:latin typeface="Microsoft Sans Serif"/>
                          <a:cs typeface="Microsoft Sans Serif"/>
                        </a:rPr>
                        <a:t>СИСТЕМА </a:t>
                      </a:r>
                      <a:r>
                        <a:rPr sz="1200" spc="-30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00" spc="-15" dirty="0">
                          <a:latin typeface="Microsoft Sans Serif"/>
                          <a:cs typeface="Microsoft Sans Serif"/>
                        </a:rPr>
                        <a:t>НАЛОГООБЛОЖЕНИЯ</a:t>
                      </a:r>
                      <a:endParaRPr sz="1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85725" marB="0">
                    <a:lnB w="9525">
                      <a:solidFill>
                        <a:srgbClr val="C79C8E"/>
                      </a:solidFill>
                      <a:prstDash val="solid"/>
                    </a:lnB>
                    <a:solidFill>
                      <a:srgbClr val="E2D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798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C79C8E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79C8E"/>
                      </a:solidFill>
                      <a:prstDash val="solid"/>
                    </a:lnT>
                    <a:lnB w="9525">
                      <a:solidFill>
                        <a:srgbClr val="C79C8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 indent="-159385">
                        <a:lnSpc>
                          <a:spcPts val="1120"/>
                        </a:lnSpc>
                        <a:spcBef>
                          <a:spcPts val="675"/>
                        </a:spcBef>
                        <a:buClr>
                          <a:srgbClr val="7E7E7E"/>
                        </a:buClr>
                        <a:buFont typeface="Wingdings"/>
                        <a:buChar char=""/>
                        <a:tabLst>
                          <a:tab pos="159385" algn="l"/>
                        </a:tabLst>
                      </a:pP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Расширение видов</a:t>
                      </a:r>
                      <a:r>
                        <a:rPr sz="10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деятельности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  <a:p>
                      <a:pPr marL="332105">
                        <a:lnSpc>
                          <a:spcPts val="844"/>
                        </a:lnSpc>
                      </a:pPr>
                      <a:r>
                        <a:rPr sz="900" i="1" spc="-5" dirty="0">
                          <a:solidFill>
                            <a:srgbClr val="9C674E"/>
                          </a:solidFill>
                          <a:latin typeface="Arial"/>
                          <a:cs typeface="Arial"/>
                        </a:rPr>
                        <a:t>(до</a:t>
                      </a:r>
                      <a:r>
                        <a:rPr sz="900" i="1" spc="-20" dirty="0">
                          <a:solidFill>
                            <a:srgbClr val="9C674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solidFill>
                            <a:srgbClr val="9C674E"/>
                          </a:solidFill>
                          <a:latin typeface="Arial"/>
                          <a:cs typeface="Arial"/>
                        </a:rPr>
                        <a:t>73</a:t>
                      </a:r>
                      <a:r>
                        <a:rPr sz="900" i="1" spc="-25" dirty="0">
                          <a:solidFill>
                            <a:srgbClr val="9C674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solidFill>
                            <a:srgbClr val="9C674E"/>
                          </a:solidFill>
                          <a:latin typeface="Arial"/>
                          <a:cs typeface="Arial"/>
                        </a:rPr>
                        <a:t>видов деятельности)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79C8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79C8E"/>
                      </a:solidFill>
                      <a:prstDash val="solid"/>
                    </a:lnR>
                    <a:lnT w="9525">
                      <a:solidFill>
                        <a:srgbClr val="C79C8E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920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C79C8E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79C8E"/>
                      </a:solidFill>
                      <a:prstDash val="solid"/>
                    </a:lnT>
                    <a:lnB w="9525">
                      <a:solidFill>
                        <a:srgbClr val="C79C8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02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Дополнительная</a:t>
                      </a:r>
                      <a:r>
                        <a:rPr sz="10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дифференциация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  <a:p>
                      <a:pPr marL="160020" marR="319405" indent="-160655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7E7E7E"/>
                        </a:buClr>
                        <a:buFont typeface="Wingdings"/>
                        <a:buChar char=""/>
                        <a:tabLst>
                          <a:tab pos="160655" algn="l"/>
                        </a:tabLst>
                      </a:pP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муниципальных</a:t>
                      </a:r>
                      <a:r>
                        <a:rPr sz="1000" spc="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образований</a:t>
                      </a:r>
                      <a:r>
                        <a:rPr sz="10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по </a:t>
                      </a:r>
                      <a:r>
                        <a:rPr sz="1000" spc="-2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территориям</a:t>
                      </a:r>
                      <a:r>
                        <a:rPr sz="10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действия</a:t>
                      </a:r>
                      <a:r>
                        <a:rPr sz="10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патента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79C8E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55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C79C8E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C79C8E"/>
                      </a:solidFill>
                      <a:prstDash val="solid"/>
                    </a:lnT>
                    <a:lnB w="9525">
                      <a:solidFill>
                        <a:srgbClr val="C79C8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Снятие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ограничений</a:t>
                      </a:r>
                      <a:r>
                        <a:rPr sz="10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по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 применению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  <a:p>
                      <a:pPr marL="158750" marR="648335" indent="-158750">
                        <a:lnSpc>
                          <a:spcPct val="100000"/>
                        </a:lnSpc>
                        <a:buClr>
                          <a:srgbClr val="7E7E7E"/>
                        </a:buClr>
                        <a:buFont typeface="Wingdings"/>
                        <a:buChar char=""/>
                        <a:tabLst>
                          <a:tab pos="159385" algn="l"/>
                        </a:tabLst>
                      </a:pP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ПСН</a:t>
                      </a:r>
                      <a:r>
                        <a:rPr sz="10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для</a:t>
                      </a:r>
                      <a:r>
                        <a:rPr sz="10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отдельных</a:t>
                      </a:r>
                      <a:r>
                        <a:rPr sz="10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видов </a:t>
                      </a:r>
                      <a:r>
                        <a:rPr sz="1000" spc="-2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деятельности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C79C8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C79C8E"/>
                      </a:solidFill>
                      <a:prstDash val="solid"/>
                    </a:lnR>
                    <a:lnB w="9525">
                      <a:solidFill>
                        <a:srgbClr val="C79C8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28217" y="318262"/>
            <a:ext cx="397637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РЕГИОНАЛЬНЫЕ</a:t>
            </a:r>
            <a:r>
              <a:rPr spc="15" dirty="0"/>
              <a:t> </a:t>
            </a:r>
            <a:r>
              <a:rPr spc="-35" dirty="0"/>
              <a:t>ЛЬГОТЫ</a:t>
            </a:r>
            <a:r>
              <a:rPr spc="15" dirty="0"/>
              <a:t> </a:t>
            </a:r>
            <a:r>
              <a:rPr dirty="0"/>
              <a:t>ПО </a:t>
            </a:r>
            <a:r>
              <a:rPr spc="5" dirty="0"/>
              <a:t> </a:t>
            </a:r>
            <a:r>
              <a:rPr spc="-20" dirty="0"/>
              <a:t>НАЛОГООБЛОЖЕНИЮ</a:t>
            </a:r>
            <a:r>
              <a:rPr spc="5" dirty="0"/>
              <a:t> </a:t>
            </a:r>
            <a:r>
              <a:rPr spc="-70" dirty="0"/>
              <a:t>ДЛЯ</a:t>
            </a:r>
            <a:r>
              <a:rPr spc="20" dirty="0"/>
              <a:t> </a:t>
            </a:r>
            <a:r>
              <a:rPr spc="-25" dirty="0"/>
              <a:t>CУБЪЕКТОВ</a:t>
            </a:r>
            <a:r>
              <a:rPr spc="10" dirty="0"/>
              <a:t> </a:t>
            </a:r>
            <a:r>
              <a:rPr spc="-10" dirty="0"/>
              <a:t>МСП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8055" y="184409"/>
            <a:ext cx="335259" cy="59435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719828" y="2988564"/>
            <a:ext cx="2586355" cy="1412875"/>
          </a:xfrm>
          <a:prstGeom prst="rect">
            <a:avLst/>
          </a:prstGeom>
          <a:ln w="9144">
            <a:solidFill>
              <a:srgbClr val="C79C8E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50800" algn="ctr">
              <a:lnSpc>
                <a:spcPct val="100000"/>
              </a:lnSpc>
              <a:spcBef>
                <a:spcPts val="295"/>
              </a:spcBef>
            </a:pPr>
            <a:r>
              <a:rPr sz="1000" spc="-40" dirty="0">
                <a:latin typeface="Microsoft Sans Serif"/>
                <a:cs typeface="Microsoft Sans Serif"/>
              </a:rPr>
              <a:t>Для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ИП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за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первые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2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года</a:t>
            </a:r>
            <a:endParaRPr sz="1000">
              <a:latin typeface="Microsoft Sans Serif"/>
              <a:cs typeface="Microsoft Sans Serif"/>
            </a:endParaRPr>
          </a:p>
          <a:p>
            <a:pPr marL="111760" marR="55880" algn="ctr">
              <a:lnSpc>
                <a:spcPct val="100000"/>
              </a:lnSpc>
            </a:pPr>
            <a:r>
              <a:rPr sz="1000" spc="-5" dirty="0">
                <a:latin typeface="Microsoft Sans Serif"/>
                <a:cs typeface="Microsoft Sans Serif"/>
              </a:rPr>
              <a:t>с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момента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государственной</a:t>
            </a:r>
            <a:r>
              <a:rPr sz="1000" spc="4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регистрации </a:t>
            </a:r>
            <a:r>
              <a:rPr sz="1000" spc="-25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при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применении</a:t>
            </a:r>
            <a:r>
              <a:rPr sz="1000" spc="2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ПСН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или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УСН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для 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отдельных</a:t>
            </a:r>
            <a:r>
              <a:rPr sz="1000" spc="4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видов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деятельности</a:t>
            </a:r>
            <a:endParaRPr sz="1000">
              <a:latin typeface="Microsoft Sans Serif"/>
              <a:cs typeface="Microsoft Sans Serif"/>
            </a:endParaRPr>
          </a:p>
          <a:p>
            <a:pPr marL="80010" marR="172085" indent="-1270" algn="ctr">
              <a:lnSpc>
                <a:spcPct val="100000"/>
              </a:lnSpc>
              <a:spcBef>
                <a:spcPts val="220"/>
              </a:spcBef>
            </a:pPr>
            <a:r>
              <a:rPr sz="900" i="1" spc="-5" dirty="0">
                <a:solidFill>
                  <a:srgbClr val="9C674E"/>
                </a:solidFill>
                <a:latin typeface="Arial"/>
                <a:cs typeface="Arial"/>
              </a:rPr>
              <a:t>(сельское хозяйство, обрабатывающие </a:t>
            </a:r>
            <a:r>
              <a:rPr sz="900" i="1" dirty="0">
                <a:solidFill>
                  <a:srgbClr val="9C674E"/>
                </a:solidFill>
                <a:latin typeface="Arial"/>
                <a:cs typeface="Arial"/>
              </a:rPr>
              <a:t> </a:t>
            </a:r>
            <a:r>
              <a:rPr sz="900" i="1" spc="-5" dirty="0">
                <a:solidFill>
                  <a:srgbClr val="9C674E"/>
                </a:solidFill>
                <a:latin typeface="Arial"/>
                <a:cs typeface="Arial"/>
              </a:rPr>
              <a:t>производства,</a:t>
            </a:r>
            <a:r>
              <a:rPr sz="900" i="1" dirty="0">
                <a:solidFill>
                  <a:srgbClr val="9C674E"/>
                </a:solidFill>
                <a:latin typeface="Arial"/>
                <a:cs typeface="Arial"/>
              </a:rPr>
              <a:t> </a:t>
            </a:r>
            <a:r>
              <a:rPr sz="900" i="1" spc="-5" dirty="0">
                <a:solidFill>
                  <a:srgbClr val="9C674E"/>
                </a:solidFill>
                <a:latin typeface="Arial"/>
                <a:cs typeface="Arial"/>
              </a:rPr>
              <a:t>образование,</a:t>
            </a:r>
            <a:r>
              <a:rPr sz="900" i="1" spc="-10" dirty="0">
                <a:solidFill>
                  <a:srgbClr val="9C674E"/>
                </a:solidFill>
                <a:latin typeface="Arial"/>
                <a:cs typeface="Arial"/>
              </a:rPr>
              <a:t> </a:t>
            </a:r>
            <a:r>
              <a:rPr sz="900" i="1" spc="-5" dirty="0">
                <a:solidFill>
                  <a:srgbClr val="9C674E"/>
                </a:solidFill>
                <a:latin typeface="Arial"/>
                <a:cs typeface="Arial"/>
              </a:rPr>
              <a:t>социальные </a:t>
            </a:r>
            <a:r>
              <a:rPr sz="900" i="1" dirty="0">
                <a:solidFill>
                  <a:srgbClr val="9C674E"/>
                </a:solidFill>
                <a:latin typeface="Arial"/>
                <a:cs typeface="Arial"/>
              </a:rPr>
              <a:t>и </a:t>
            </a:r>
            <a:r>
              <a:rPr sz="900" i="1" spc="-235" dirty="0">
                <a:solidFill>
                  <a:srgbClr val="9C674E"/>
                </a:solidFill>
                <a:latin typeface="Arial"/>
                <a:cs typeface="Arial"/>
              </a:rPr>
              <a:t> </a:t>
            </a:r>
            <a:r>
              <a:rPr sz="900" i="1" spc="-5" dirty="0">
                <a:solidFill>
                  <a:srgbClr val="9C674E"/>
                </a:solidFill>
                <a:latin typeface="Arial"/>
                <a:cs typeface="Arial"/>
              </a:rPr>
              <a:t>бытовые</a:t>
            </a:r>
            <a:r>
              <a:rPr sz="900" i="1" spc="20" dirty="0">
                <a:solidFill>
                  <a:srgbClr val="9C674E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9C674E"/>
                </a:solidFill>
                <a:latin typeface="Arial"/>
                <a:cs typeface="Arial"/>
              </a:rPr>
              <a:t>услуги,</a:t>
            </a:r>
            <a:r>
              <a:rPr sz="900" i="1" spc="-15" dirty="0">
                <a:solidFill>
                  <a:srgbClr val="9C674E"/>
                </a:solidFill>
                <a:latin typeface="Arial"/>
                <a:cs typeface="Arial"/>
              </a:rPr>
              <a:t> </a:t>
            </a:r>
            <a:r>
              <a:rPr sz="900" i="1" spc="-5" dirty="0">
                <a:solidFill>
                  <a:srgbClr val="9C674E"/>
                </a:solidFill>
                <a:latin typeface="Arial"/>
                <a:cs typeface="Arial"/>
              </a:rPr>
              <a:t>деятельность</a:t>
            </a:r>
            <a:r>
              <a:rPr sz="900" i="1" spc="15" dirty="0">
                <a:solidFill>
                  <a:srgbClr val="9C674E"/>
                </a:solidFill>
                <a:latin typeface="Arial"/>
                <a:cs typeface="Arial"/>
              </a:rPr>
              <a:t> </a:t>
            </a:r>
            <a:r>
              <a:rPr sz="900" i="1" spc="-5" dirty="0">
                <a:solidFill>
                  <a:srgbClr val="9C674E"/>
                </a:solidFill>
                <a:latin typeface="Arial"/>
                <a:cs typeface="Arial"/>
              </a:rPr>
              <a:t>по </a:t>
            </a:r>
            <a:r>
              <a:rPr sz="900" i="1" dirty="0">
                <a:solidFill>
                  <a:srgbClr val="9C674E"/>
                </a:solidFill>
                <a:latin typeface="Arial"/>
                <a:cs typeface="Arial"/>
              </a:rPr>
              <a:t> </a:t>
            </a:r>
            <a:r>
              <a:rPr sz="900" i="1" spc="-5" dirty="0">
                <a:solidFill>
                  <a:srgbClr val="9C674E"/>
                </a:solidFill>
                <a:latin typeface="Arial"/>
                <a:cs typeface="Arial"/>
              </a:rPr>
              <a:t>предоставлению</a:t>
            </a:r>
            <a:r>
              <a:rPr sz="900" i="1" dirty="0">
                <a:solidFill>
                  <a:srgbClr val="9C674E"/>
                </a:solidFill>
                <a:latin typeface="Arial"/>
                <a:cs typeface="Arial"/>
              </a:rPr>
              <a:t> мест</a:t>
            </a:r>
            <a:r>
              <a:rPr sz="900" i="1" spc="-15" dirty="0">
                <a:solidFill>
                  <a:srgbClr val="9C674E"/>
                </a:solidFill>
                <a:latin typeface="Arial"/>
                <a:cs typeface="Arial"/>
              </a:rPr>
              <a:t> </a:t>
            </a:r>
            <a:r>
              <a:rPr sz="900" i="1" spc="-5" dirty="0">
                <a:solidFill>
                  <a:srgbClr val="9C674E"/>
                </a:solidFill>
                <a:latin typeface="Arial"/>
                <a:cs typeface="Arial"/>
              </a:rPr>
              <a:t>для</a:t>
            </a:r>
            <a:r>
              <a:rPr sz="900" i="1" spc="5" dirty="0">
                <a:solidFill>
                  <a:srgbClr val="9C674E"/>
                </a:solidFill>
                <a:latin typeface="Arial"/>
                <a:cs typeface="Arial"/>
              </a:rPr>
              <a:t> </a:t>
            </a:r>
            <a:r>
              <a:rPr sz="900" i="1" spc="-5" dirty="0">
                <a:solidFill>
                  <a:srgbClr val="9C674E"/>
                </a:solidFill>
                <a:latin typeface="Arial"/>
                <a:cs typeface="Arial"/>
              </a:rPr>
              <a:t>временного </a:t>
            </a:r>
            <a:r>
              <a:rPr sz="900" i="1" dirty="0">
                <a:solidFill>
                  <a:srgbClr val="9C674E"/>
                </a:solidFill>
                <a:latin typeface="Arial"/>
                <a:cs typeface="Arial"/>
              </a:rPr>
              <a:t> </a:t>
            </a:r>
            <a:r>
              <a:rPr sz="900" i="1" spc="-5" dirty="0">
                <a:solidFill>
                  <a:srgbClr val="9C674E"/>
                </a:solidFill>
                <a:latin typeface="Arial"/>
                <a:cs typeface="Arial"/>
              </a:rPr>
              <a:t>проживания)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6523" y="1621536"/>
            <a:ext cx="2649220" cy="634365"/>
          </a:xfrm>
          <a:prstGeom prst="rect">
            <a:avLst/>
          </a:prstGeom>
          <a:ln w="9144">
            <a:solidFill>
              <a:srgbClr val="C79C8E"/>
            </a:solidFill>
          </a:ln>
        </p:spPr>
        <p:txBody>
          <a:bodyPr vert="horz" wrap="square" lIns="0" tIns="2666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9"/>
              </a:spcBef>
            </a:pPr>
            <a:r>
              <a:rPr sz="1000" b="1" spc="-5" dirty="0">
                <a:solidFill>
                  <a:srgbClr val="9C674E"/>
                </a:solidFill>
                <a:latin typeface="Arial"/>
                <a:cs typeface="Arial"/>
              </a:rPr>
              <a:t>на</a:t>
            </a:r>
            <a:r>
              <a:rPr sz="1000" b="1" spc="-30" dirty="0">
                <a:solidFill>
                  <a:srgbClr val="9C674E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9C674E"/>
                </a:solidFill>
                <a:latin typeface="Arial"/>
                <a:cs typeface="Arial"/>
              </a:rPr>
              <a:t>2023</a:t>
            </a:r>
            <a:r>
              <a:rPr sz="1000" b="1" spc="-40" dirty="0">
                <a:solidFill>
                  <a:srgbClr val="9C674E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9C674E"/>
                </a:solidFill>
                <a:latin typeface="Arial"/>
                <a:cs typeface="Arial"/>
              </a:rPr>
              <a:t>год:</a:t>
            </a:r>
            <a:endParaRPr sz="10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  <a:spcBef>
                <a:spcPts val="360"/>
              </a:spcBef>
            </a:pP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4</a:t>
            </a:r>
            <a:r>
              <a:rPr sz="12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%</a:t>
            </a:r>
            <a:r>
              <a:rPr sz="1200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000" spc="260" dirty="0">
                <a:latin typeface="Microsoft Sans Serif"/>
                <a:cs typeface="Microsoft Sans Serif"/>
              </a:rPr>
              <a:t>–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по </a:t>
            </a:r>
            <a:r>
              <a:rPr sz="1000" spc="-20" dirty="0">
                <a:latin typeface="Microsoft Sans Serif"/>
                <a:cs typeface="Microsoft Sans Serif"/>
              </a:rPr>
              <a:t>объектам</a:t>
            </a:r>
            <a:r>
              <a:rPr sz="1000" spc="4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«доходы»</a:t>
            </a:r>
            <a:endParaRPr sz="1000">
              <a:latin typeface="Microsoft Sans Serif"/>
              <a:cs typeface="Microsoft Sans Serif"/>
            </a:endParaRPr>
          </a:p>
          <a:p>
            <a:pPr marL="90805">
              <a:lnSpc>
                <a:spcPct val="100000"/>
              </a:lnSpc>
            </a:pP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10</a:t>
            </a:r>
            <a:r>
              <a:rPr sz="12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%</a:t>
            </a:r>
            <a:r>
              <a:rPr sz="1200" spc="-20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000" spc="260" dirty="0">
                <a:latin typeface="Microsoft Sans Serif"/>
                <a:cs typeface="Microsoft Sans Serif"/>
              </a:rPr>
              <a:t>–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по </a:t>
            </a:r>
            <a:r>
              <a:rPr sz="1000" spc="-20" dirty="0">
                <a:latin typeface="Microsoft Sans Serif"/>
                <a:cs typeface="Microsoft Sans Serif"/>
              </a:rPr>
              <a:t>объектам</a:t>
            </a:r>
            <a:r>
              <a:rPr sz="1000" spc="10" dirty="0">
                <a:latin typeface="Microsoft Sans Serif"/>
                <a:cs typeface="Microsoft Sans Serif"/>
              </a:rPr>
              <a:t> «доходы–расходы»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06523" y="1072896"/>
            <a:ext cx="2649220" cy="544195"/>
          </a:xfrm>
          <a:prstGeom prst="rect">
            <a:avLst/>
          </a:prstGeom>
          <a:solidFill>
            <a:srgbClr val="E2D0C6"/>
          </a:solidFill>
        </p:spPr>
        <p:txBody>
          <a:bodyPr vert="horz" wrap="square" lIns="0" tIns="85725" rIns="0" bIns="0" rtlCol="0">
            <a:spAutoFit/>
          </a:bodyPr>
          <a:lstStyle/>
          <a:p>
            <a:pPr marL="147955" marR="161925" indent="314960">
              <a:lnSpc>
                <a:spcPct val="100000"/>
              </a:lnSpc>
              <a:spcBef>
                <a:spcPts val="675"/>
              </a:spcBef>
            </a:pPr>
            <a:r>
              <a:rPr sz="1200" spc="-60" dirty="0">
                <a:latin typeface="Microsoft Sans Serif"/>
                <a:cs typeface="Microsoft Sans Serif"/>
              </a:rPr>
              <a:t>ДЛЯ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СУБЪЕКТОВ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МСП, </a:t>
            </a:r>
            <a:r>
              <a:rPr sz="1200" dirty="0">
                <a:latin typeface="Microsoft Sans Serif"/>
                <a:cs typeface="Microsoft Sans Serif"/>
              </a:rPr>
              <a:t> ПЕРЕШЕДШИХ</a:t>
            </a:r>
            <a:r>
              <a:rPr sz="1200" spc="-3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40" dirty="0">
                <a:latin typeface="Microsoft Sans Serif"/>
                <a:cs typeface="Microsoft Sans Serif"/>
              </a:rPr>
              <a:t>ЕНВД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НА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УСН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19828" y="2441448"/>
            <a:ext cx="2586355" cy="542925"/>
          </a:xfrm>
          <a:prstGeom prst="rect">
            <a:avLst/>
          </a:prstGeom>
          <a:solidFill>
            <a:srgbClr val="E2D0C6"/>
          </a:solidFill>
        </p:spPr>
        <p:txBody>
          <a:bodyPr vert="horz" wrap="square" lIns="0" tIns="85725" rIns="0" bIns="0" rtlCol="0">
            <a:spAutoFit/>
          </a:bodyPr>
          <a:lstStyle/>
          <a:p>
            <a:pPr marL="338455" marR="281305" indent="60960">
              <a:lnSpc>
                <a:spcPct val="100000"/>
              </a:lnSpc>
              <a:spcBef>
                <a:spcPts val="675"/>
              </a:spcBef>
            </a:pPr>
            <a:r>
              <a:rPr sz="1200" spc="-20" dirty="0">
                <a:latin typeface="Microsoft Sans Serif"/>
                <a:cs typeface="Microsoft Sans Serif"/>
              </a:rPr>
              <a:t>НАЛОГОВЫЕ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40" dirty="0">
                <a:latin typeface="Microsoft Sans Serif"/>
                <a:cs typeface="Microsoft Sans Serif"/>
              </a:rPr>
              <a:t>КАНИКУЛЫ </a:t>
            </a:r>
            <a:r>
              <a:rPr sz="1200" spc="-35" dirty="0">
                <a:latin typeface="Microsoft Sans Serif"/>
                <a:cs typeface="Microsoft Sans Serif"/>
              </a:rPr>
              <a:t> </a:t>
            </a:r>
            <a:r>
              <a:rPr sz="1200" spc="-60" dirty="0">
                <a:latin typeface="Microsoft Sans Serif"/>
                <a:cs typeface="Microsoft Sans Serif"/>
              </a:rPr>
              <a:t>ДЛЯ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ИП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i="1" dirty="0">
                <a:latin typeface="Arial"/>
                <a:cs typeface="Arial"/>
              </a:rPr>
              <a:t>до</a:t>
            </a:r>
            <a:r>
              <a:rPr sz="1200" i="1" spc="-1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01.01.2025</a:t>
            </a:r>
            <a:r>
              <a:rPr sz="1200" i="1" spc="-4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года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28309" y="410718"/>
            <a:ext cx="3288029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Департамент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финансов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ЯО</a:t>
            </a:r>
            <a:r>
              <a:rPr sz="900" spc="6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35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yarregion.ru/depts/depfin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5759" y="883919"/>
            <a:ext cx="8383270" cy="0"/>
          </a:xfrm>
          <a:custGeom>
            <a:avLst/>
            <a:gdLst/>
            <a:ahLst/>
            <a:cxnLst/>
            <a:rect l="l" t="t" r="r" b="b"/>
            <a:pathLst>
              <a:path w="8383270">
                <a:moveTo>
                  <a:pt x="0" y="0"/>
                </a:moveTo>
                <a:lnTo>
                  <a:pt x="8383143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725923" y="1615439"/>
            <a:ext cx="2580640" cy="640080"/>
          </a:xfrm>
          <a:prstGeom prst="rect">
            <a:avLst/>
          </a:prstGeom>
          <a:ln w="9144">
            <a:solidFill>
              <a:srgbClr val="C79C8E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696595">
              <a:lnSpc>
                <a:spcPct val="100000"/>
              </a:lnSpc>
              <a:spcBef>
                <a:spcPts val="260"/>
              </a:spcBef>
            </a:pPr>
            <a:r>
              <a:rPr sz="1000" b="1" spc="-5" dirty="0">
                <a:solidFill>
                  <a:srgbClr val="9C674E"/>
                </a:solidFill>
                <a:latin typeface="Arial"/>
                <a:cs typeface="Arial"/>
              </a:rPr>
              <a:t>на</a:t>
            </a:r>
            <a:r>
              <a:rPr sz="1000" b="1" spc="-25" dirty="0">
                <a:solidFill>
                  <a:srgbClr val="9C674E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9C674E"/>
                </a:solidFill>
                <a:latin typeface="Arial"/>
                <a:cs typeface="Arial"/>
              </a:rPr>
              <a:t>2022-2024</a:t>
            </a:r>
            <a:r>
              <a:rPr sz="1000" b="1" spc="-45" dirty="0">
                <a:solidFill>
                  <a:srgbClr val="9C674E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9C674E"/>
                </a:solidFill>
                <a:latin typeface="Arial"/>
                <a:cs typeface="Arial"/>
              </a:rPr>
              <a:t>годы:</a:t>
            </a:r>
            <a:endParaRPr sz="1000">
              <a:latin typeface="Arial"/>
              <a:cs typeface="Arial"/>
            </a:endParaRPr>
          </a:p>
          <a:p>
            <a:pPr marL="92710">
              <a:lnSpc>
                <a:spcPct val="100000"/>
              </a:lnSpc>
              <a:spcBef>
                <a:spcPts val="240"/>
              </a:spcBef>
            </a:pP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1</a:t>
            </a:r>
            <a:r>
              <a:rPr sz="12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%</a:t>
            </a:r>
            <a:r>
              <a:rPr sz="1200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000" spc="260" dirty="0">
                <a:latin typeface="Microsoft Sans Serif"/>
                <a:cs typeface="Microsoft Sans Serif"/>
              </a:rPr>
              <a:t>–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по </a:t>
            </a:r>
            <a:r>
              <a:rPr sz="1000" spc="-20" dirty="0">
                <a:latin typeface="Microsoft Sans Serif"/>
                <a:cs typeface="Microsoft Sans Serif"/>
              </a:rPr>
              <a:t>объектам</a:t>
            </a:r>
            <a:r>
              <a:rPr sz="1000" spc="4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«доходы»</a:t>
            </a:r>
            <a:endParaRPr sz="1000">
              <a:latin typeface="Microsoft Sans Serif"/>
              <a:cs typeface="Microsoft Sans Serif"/>
            </a:endParaRPr>
          </a:p>
          <a:p>
            <a:pPr marL="92710">
              <a:lnSpc>
                <a:spcPct val="100000"/>
              </a:lnSpc>
            </a:pP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5</a:t>
            </a:r>
            <a:r>
              <a:rPr sz="12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% </a:t>
            </a:r>
            <a:r>
              <a:rPr sz="1000" spc="260" dirty="0">
                <a:latin typeface="Microsoft Sans Serif"/>
                <a:cs typeface="Microsoft Sans Serif"/>
              </a:rPr>
              <a:t>–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по </a:t>
            </a:r>
            <a:r>
              <a:rPr sz="1000" spc="-20" dirty="0">
                <a:latin typeface="Microsoft Sans Serif"/>
                <a:cs typeface="Microsoft Sans Serif"/>
              </a:rPr>
              <a:t>объектам</a:t>
            </a:r>
            <a:r>
              <a:rPr sz="1000" spc="10" dirty="0">
                <a:latin typeface="Microsoft Sans Serif"/>
                <a:cs typeface="Microsoft Sans Serif"/>
              </a:rPr>
              <a:t> «доходы–расходы»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25923" y="1072896"/>
            <a:ext cx="2580640" cy="538480"/>
          </a:xfrm>
          <a:prstGeom prst="rect">
            <a:avLst/>
          </a:prstGeom>
          <a:solidFill>
            <a:srgbClr val="E2D0C6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Times New Roman"/>
              <a:cs typeface="Times New Roman"/>
            </a:endParaRPr>
          </a:p>
          <a:p>
            <a:pPr marL="585470">
              <a:lnSpc>
                <a:spcPct val="100000"/>
              </a:lnSpc>
            </a:pPr>
            <a:r>
              <a:rPr sz="1200" spc="-120" dirty="0">
                <a:latin typeface="Microsoft Sans Serif"/>
                <a:cs typeface="Microsoft Sans Serif"/>
              </a:rPr>
              <a:t>Д</a:t>
            </a:r>
            <a:r>
              <a:rPr sz="1200" spc="-60" dirty="0">
                <a:latin typeface="Microsoft Sans Serif"/>
                <a:cs typeface="Microsoft Sans Serif"/>
              </a:rPr>
              <a:t>ЛЯ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I</a:t>
            </a:r>
            <a:r>
              <a:rPr sz="1200" spc="-50" dirty="0">
                <a:latin typeface="Microsoft Sans Serif"/>
                <a:cs typeface="Microsoft Sans Serif"/>
              </a:rPr>
              <a:t>T</a:t>
            </a:r>
            <a:r>
              <a:rPr sz="1200" spc="-5" dirty="0">
                <a:latin typeface="Microsoft Sans Serif"/>
                <a:cs typeface="Microsoft Sans Serif"/>
              </a:rPr>
              <a:t>-</a:t>
            </a:r>
            <a:r>
              <a:rPr sz="1200" spc="-120" dirty="0">
                <a:latin typeface="Microsoft Sans Serif"/>
                <a:cs typeface="Microsoft Sans Serif"/>
              </a:rPr>
              <a:t>К</a:t>
            </a:r>
            <a:r>
              <a:rPr sz="1200" dirty="0">
                <a:latin typeface="Microsoft Sans Serif"/>
                <a:cs typeface="Microsoft Sans Serif"/>
              </a:rPr>
              <a:t>ОМ</a:t>
            </a:r>
            <a:r>
              <a:rPr sz="1200" spc="-5" dirty="0">
                <a:latin typeface="Microsoft Sans Serif"/>
                <a:cs typeface="Microsoft Sans Serif"/>
              </a:rPr>
              <a:t>П</a:t>
            </a: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-5" dirty="0">
                <a:latin typeface="Microsoft Sans Serif"/>
                <a:cs typeface="Microsoft Sans Serif"/>
              </a:rPr>
              <a:t>НИЙ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6407" y="4681829"/>
            <a:ext cx="7833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*</a:t>
            </a:r>
            <a:r>
              <a:rPr sz="900" spc="10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9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Закон</a:t>
            </a:r>
            <a:r>
              <a:rPr sz="9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Ярославской</a:t>
            </a:r>
            <a:r>
              <a:rPr sz="9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области</a:t>
            </a:r>
            <a:r>
              <a:rPr sz="9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от</a:t>
            </a:r>
            <a:r>
              <a:rPr sz="9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30.11.2005</a:t>
            </a:r>
            <a:r>
              <a:rPr sz="9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65" dirty="0">
                <a:solidFill>
                  <a:srgbClr val="7E7E7E"/>
                </a:solidFill>
                <a:latin typeface="Microsoft Sans Serif"/>
                <a:cs typeface="Microsoft Sans Serif"/>
              </a:rPr>
              <a:t>№</a:t>
            </a:r>
            <a:r>
              <a:rPr sz="9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69-з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«О</a:t>
            </a:r>
            <a:r>
              <a:rPr sz="9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применении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упрощенной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системы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налогообложения на</a:t>
            </a:r>
            <a:r>
              <a:rPr sz="9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территории Ярославской</a:t>
            </a:r>
            <a:r>
              <a:rPr sz="9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области»</a:t>
            </a:r>
            <a:endParaRPr sz="900">
              <a:latin typeface="Microsoft Sans Serif"/>
              <a:cs typeface="Microsoft Sans Serif"/>
            </a:endParaRPr>
          </a:p>
        </p:txBody>
      </p: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901303" y="3971480"/>
            <a:ext cx="242696" cy="1172019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8217" y="424941"/>
            <a:ext cx="155003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0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ПОДДЕРЖКА</a:t>
            </a:r>
            <a:r>
              <a:rPr sz="1400" spc="-45" dirty="0">
                <a:solidFill>
                  <a:srgbClr val="7E7E7E"/>
                </a:solidFill>
                <a:latin typeface="Microsoft Sans Serif"/>
                <a:cs typeface="Microsoft Sans Serif"/>
              </a:rPr>
              <a:t> АПК</a:t>
            </a:r>
            <a:endParaRPr sz="1400">
              <a:latin typeface="Microsoft Sans Serif"/>
              <a:cs typeface="Microsoft Sans Serif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8055" y="184404"/>
            <a:ext cx="335259" cy="59436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707760" y="402082"/>
            <a:ext cx="1535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Департамент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АПК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потребительского</a:t>
            </a:r>
            <a:r>
              <a:rPr sz="9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рынка</a:t>
            </a:r>
            <a:r>
              <a:rPr sz="9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ЯО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32369" y="304192"/>
            <a:ext cx="1172210" cy="44005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5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yarregion.ru</a:t>
            </a:r>
            <a:endParaRPr sz="1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7E7E7E"/>
                </a:solidFill>
                <a:latin typeface="Microsoft Sans Serif"/>
                <a:cs typeface="Microsoft Sans Serif"/>
              </a:rPr>
              <a:t>(4852)</a:t>
            </a:r>
            <a:r>
              <a:rPr sz="11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78-64-86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5759" y="1018032"/>
            <a:ext cx="3413760" cy="402590"/>
          </a:xfrm>
          <a:prstGeom prst="rect">
            <a:avLst/>
          </a:prstGeom>
          <a:ln w="9144">
            <a:solidFill>
              <a:srgbClr val="5F0000"/>
            </a:solidFill>
          </a:ln>
        </p:spPr>
        <p:txBody>
          <a:bodyPr vert="horz" wrap="square" lIns="0" tIns="99695" rIns="0" bIns="0" rtlCol="0">
            <a:spAutoFit/>
          </a:bodyPr>
          <a:lstStyle/>
          <a:p>
            <a:pPr marL="100965">
              <a:lnSpc>
                <a:spcPct val="100000"/>
              </a:lnSpc>
              <a:spcBef>
                <a:spcPts val="785"/>
              </a:spcBef>
            </a:pP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сельскохозяйственные</a:t>
            </a:r>
            <a:r>
              <a:rPr sz="12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товаропроизводители</a:t>
            </a:r>
            <a:endParaRPr sz="1200">
              <a:latin typeface="Microsoft Sans Serif"/>
              <a:cs typeface="Microsoft Sans Serif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46888" y="1527047"/>
            <a:ext cx="1964689" cy="2563495"/>
            <a:chOff x="246888" y="1527047"/>
            <a:chExt cx="1964689" cy="2563495"/>
          </a:xfrm>
        </p:grpSpPr>
        <p:sp>
          <p:nvSpPr>
            <p:cNvPr id="8" name="object 8"/>
            <p:cNvSpPr/>
            <p:nvPr/>
          </p:nvSpPr>
          <p:spPr>
            <a:xfrm>
              <a:off x="251460" y="1816607"/>
              <a:ext cx="1955800" cy="2269490"/>
            </a:xfrm>
            <a:custGeom>
              <a:avLst/>
              <a:gdLst/>
              <a:ahLst/>
              <a:cxnLst/>
              <a:rect l="l" t="t" r="r" b="b"/>
              <a:pathLst>
                <a:path w="1955800" h="2269490">
                  <a:moveTo>
                    <a:pt x="0" y="2269235"/>
                  </a:moveTo>
                  <a:lnTo>
                    <a:pt x="1955291" y="2269235"/>
                  </a:lnTo>
                  <a:lnTo>
                    <a:pt x="1955291" y="0"/>
                  </a:lnTo>
                  <a:lnTo>
                    <a:pt x="0" y="0"/>
                  </a:lnTo>
                  <a:lnTo>
                    <a:pt x="0" y="2269235"/>
                  </a:lnTo>
                  <a:close/>
                </a:path>
              </a:pathLst>
            </a:custGeom>
            <a:ln w="9144">
              <a:solidFill>
                <a:srgbClr val="9C674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06908" y="1527047"/>
              <a:ext cx="1644650" cy="553720"/>
            </a:xfrm>
            <a:custGeom>
              <a:avLst/>
              <a:gdLst/>
              <a:ahLst/>
              <a:cxnLst/>
              <a:rect l="l" t="t" r="r" b="b"/>
              <a:pathLst>
                <a:path w="1644650" h="553719">
                  <a:moveTo>
                    <a:pt x="1644396" y="0"/>
                  </a:moveTo>
                  <a:lnTo>
                    <a:pt x="0" y="0"/>
                  </a:lnTo>
                  <a:lnTo>
                    <a:pt x="0" y="553212"/>
                  </a:lnTo>
                  <a:lnTo>
                    <a:pt x="1644396" y="553212"/>
                  </a:lnTo>
                  <a:lnTo>
                    <a:pt x="16443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96316" y="1559433"/>
            <a:ext cx="146685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9C674E"/>
                </a:solidFill>
                <a:latin typeface="Arial"/>
                <a:cs typeface="Arial"/>
              </a:rPr>
              <a:t>Приоритетные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b="1" spc="-5" dirty="0">
                <a:solidFill>
                  <a:srgbClr val="9C674E"/>
                </a:solidFill>
                <a:latin typeface="Arial"/>
                <a:cs typeface="Arial"/>
              </a:rPr>
              <a:t>направления</a:t>
            </a:r>
            <a:r>
              <a:rPr sz="1000" b="1" spc="-50" dirty="0">
                <a:solidFill>
                  <a:srgbClr val="9C674E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9C674E"/>
                </a:solidFill>
                <a:latin typeface="Arial"/>
                <a:cs typeface="Arial"/>
              </a:rPr>
              <a:t>развития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1607" y="1864613"/>
            <a:ext cx="8538210" cy="3106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16890">
              <a:lnSpc>
                <a:spcPct val="100000"/>
              </a:lnSpc>
              <a:spcBef>
                <a:spcPts val="95"/>
              </a:spcBef>
            </a:pPr>
            <a:r>
              <a:rPr sz="1000" b="1" spc="-15" dirty="0">
                <a:solidFill>
                  <a:srgbClr val="9C674E"/>
                </a:solidFill>
                <a:latin typeface="Arial"/>
                <a:cs typeface="Arial"/>
              </a:rPr>
              <a:t>АПК</a:t>
            </a:r>
            <a:r>
              <a:rPr sz="1000" b="1" spc="10" dirty="0">
                <a:solidFill>
                  <a:srgbClr val="9C674E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9C674E"/>
                </a:solidFill>
                <a:latin typeface="Arial"/>
                <a:cs typeface="Arial"/>
              </a:rPr>
              <a:t>региона</a:t>
            </a:r>
            <a:endParaRPr sz="1000">
              <a:latin typeface="Arial"/>
              <a:cs typeface="Arial"/>
            </a:endParaRPr>
          </a:p>
          <a:p>
            <a:pPr marL="204470" indent="-172720">
              <a:lnSpc>
                <a:spcPct val="100000"/>
              </a:lnSpc>
              <a:spcBef>
                <a:spcPts val="905"/>
              </a:spcBef>
              <a:buChar char="•"/>
              <a:tabLst>
                <a:tab pos="204470" algn="l"/>
                <a:tab pos="205104" algn="l"/>
              </a:tabLst>
            </a:pP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Молочное</a:t>
            </a:r>
            <a:r>
              <a:rPr sz="10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животноводство</a:t>
            </a:r>
            <a:endParaRPr sz="1000">
              <a:latin typeface="Microsoft Sans Serif"/>
              <a:cs typeface="Microsoft Sans Serif"/>
            </a:endParaRPr>
          </a:p>
          <a:p>
            <a:pPr marL="204470" marR="6938009" indent="-172720">
              <a:lnSpc>
                <a:spcPct val="100000"/>
              </a:lnSpc>
              <a:buChar char="•"/>
              <a:tabLst>
                <a:tab pos="204470" algn="l"/>
                <a:tab pos="205104" algn="l"/>
              </a:tabLst>
            </a:pP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Органическое сельское </a:t>
            </a:r>
            <a:r>
              <a:rPr sz="1000" spc="-254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хозяйство</a:t>
            </a:r>
            <a:endParaRPr sz="1000">
              <a:latin typeface="Microsoft Sans Serif"/>
              <a:cs typeface="Microsoft Sans Serif"/>
            </a:endParaRPr>
          </a:p>
          <a:p>
            <a:pPr marL="204470" indent="-172720">
              <a:lnSpc>
                <a:spcPct val="100000"/>
              </a:lnSpc>
              <a:buChar char="•"/>
              <a:tabLst>
                <a:tab pos="204470" algn="l"/>
                <a:tab pos="205104" algn="l"/>
              </a:tabLst>
            </a:pP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Льноводство</a:t>
            </a:r>
            <a:endParaRPr sz="1000">
              <a:latin typeface="Microsoft Sans Serif"/>
              <a:cs typeface="Microsoft Sans Serif"/>
            </a:endParaRPr>
          </a:p>
          <a:p>
            <a:pPr marL="204470" indent="-172720">
              <a:lnSpc>
                <a:spcPct val="100000"/>
              </a:lnSpc>
              <a:spcBef>
                <a:spcPts val="5"/>
              </a:spcBef>
              <a:buChar char="•"/>
              <a:tabLst>
                <a:tab pos="204470" algn="l"/>
                <a:tab pos="205104" algn="l"/>
              </a:tabLst>
            </a:pPr>
            <a:r>
              <a:rPr sz="10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Аквакультура</a:t>
            </a:r>
            <a:endParaRPr sz="1000">
              <a:latin typeface="Microsoft Sans Serif"/>
              <a:cs typeface="Microsoft Sans Serif"/>
            </a:endParaRPr>
          </a:p>
          <a:p>
            <a:pPr marL="204470" marR="7298055" indent="-172720">
              <a:lnSpc>
                <a:spcPct val="100000"/>
              </a:lnSpc>
              <a:buChar char="•"/>
              <a:tabLst>
                <a:tab pos="204470" algn="l"/>
                <a:tab pos="205104" algn="l"/>
              </a:tabLst>
            </a:pP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По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т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ре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б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и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т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е</a:t>
            </a:r>
            <a:r>
              <a:rPr sz="1000" dirty="0">
                <a:solidFill>
                  <a:srgbClr val="7E7E7E"/>
                </a:solidFill>
                <a:latin typeface="Microsoft Sans Serif"/>
                <a:cs typeface="Microsoft Sans Serif"/>
              </a:rPr>
              <a:t>л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ьс</a:t>
            </a:r>
            <a:r>
              <a:rPr sz="1000" spc="-70" dirty="0">
                <a:solidFill>
                  <a:srgbClr val="7E7E7E"/>
                </a:solidFill>
                <a:latin typeface="Microsoft Sans Serif"/>
                <a:cs typeface="Microsoft Sans Serif"/>
              </a:rPr>
              <a:t>к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а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я 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кооперация</a:t>
            </a:r>
            <a:endParaRPr sz="1000">
              <a:latin typeface="Microsoft Sans Serif"/>
              <a:cs typeface="Microsoft Sans Serif"/>
            </a:endParaRPr>
          </a:p>
          <a:p>
            <a:pPr marL="204470" indent="-172720">
              <a:lnSpc>
                <a:spcPct val="100000"/>
              </a:lnSpc>
              <a:buChar char="•"/>
              <a:tabLst>
                <a:tab pos="204470" algn="l"/>
                <a:tab pos="205104" algn="l"/>
              </a:tabLst>
            </a:pP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Мясное</a:t>
            </a:r>
            <a:r>
              <a:rPr sz="10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животноводство</a:t>
            </a:r>
            <a:endParaRPr sz="1000">
              <a:latin typeface="Microsoft Sans Serif"/>
              <a:cs typeface="Microsoft Sans Serif"/>
            </a:endParaRPr>
          </a:p>
          <a:p>
            <a:pPr marL="204470" indent="-172720">
              <a:lnSpc>
                <a:spcPct val="100000"/>
              </a:lnSpc>
              <a:buChar char="•"/>
              <a:tabLst>
                <a:tab pos="204470" algn="l"/>
                <a:tab pos="205104" algn="l"/>
              </a:tabLst>
            </a:pP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Овощеводство</a:t>
            </a:r>
            <a:endParaRPr sz="1000">
              <a:latin typeface="Microsoft Sans Serif"/>
              <a:cs typeface="Microsoft Sans Serif"/>
            </a:endParaRPr>
          </a:p>
          <a:p>
            <a:pPr marL="204470" indent="-172720">
              <a:lnSpc>
                <a:spcPct val="100000"/>
              </a:lnSpc>
              <a:buChar char="•"/>
              <a:tabLst>
                <a:tab pos="204470" algn="l"/>
                <a:tab pos="205104" algn="l"/>
              </a:tabLst>
            </a:pP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Птицеводство</a:t>
            </a:r>
            <a:endParaRPr sz="1000">
              <a:latin typeface="Microsoft Sans Serif"/>
              <a:cs typeface="Microsoft Sans Serif"/>
            </a:endParaRPr>
          </a:p>
          <a:p>
            <a:pPr marL="204470" indent="-172720">
              <a:lnSpc>
                <a:spcPct val="100000"/>
              </a:lnSpc>
              <a:buChar char="•"/>
              <a:tabLst>
                <a:tab pos="204470" algn="l"/>
                <a:tab pos="205104" algn="l"/>
              </a:tabLst>
            </a:pPr>
            <a:r>
              <a:rPr sz="10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Репродукция</a:t>
            </a:r>
            <a:r>
              <a:rPr sz="1000" spc="4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</a:t>
            </a:r>
            <a:r>
              <a:rPr sz="10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генетика</a:t>
            </a:r>
            <a:endParaRPr sz="1000">
              <a:latin typeface="Microsoft Sans Serif"/>
              <a:cs typeface="Microsoft Sans Serif"/>
            </a:endParaRPr>
          </a:p>
          <a:p>
            <a:pPr marL="204470" indent="-172720">
              <a:lnSpc>
                <a:spcPct val="100000"/>
              </a:lnSpc>
              <a:buChar char="•"/>
              <a:tabLst>
                <a:tab pos="204470" algn="l"/>
                <a:tab pos="205104" algn="l"/>
              </a:tabLst>
            </a:pP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Пчеловодство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1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Microsoft Sans Serif"/>
              <a:cs typeface="Microsoft Sans Serif"/>
            </a:endParaRPr>
          </a:p>
          <a:p>
            <a:pPr marL="12700" marR="5080">
              <a:lnSpc>
                <a:spcPct val="100000"/>
              </a:lnSpc>
            </a:pPr>
            <a:r>
              <a:rPr sz="9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*</a:t>
            </a:r>
            <a:r>
              <a:rPr sz="900" spc="25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Постановление</a:t>
            </a:r>
            <a:r>
              <a:rPr sz="9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Правительства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области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от</a:t>
            </a:r>
            <a:r>
              <a:rPr sz="9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06.07.2020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65" dirty="0">
                <a:solidFill>
                  <a:srgbClr val="7E7E7E"/>
                </a:solidFill>
                <a:latin typeface="Microsoft Sans Serif"/>
                <a:cs typeface="Microsoft Sans Serif"/>
              </a:rPr>
              <a:t>№</a:t>
            </a:r>
            <a:r>
              <a:rPr sz="9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568-п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«О</a:t>
            </a:r>
            <a:r>
              <a:rPr sz="9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поддержке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малых</a:t>
            </a:r>
            <a:r>
              <a:rPr sz="9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форм</a:t>
            </a:r>
            <a:r>
              <a:rPr sz="9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хозяйствования</a:t>
            </a:r>
            <a:r>
              <a:rPr sz="9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</a:t>
            </a:r>
            <a:r>
              <a:rPr sz="9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развитии</a:t>
            </a:r>
            <a:r>
              <a:rPr sz="9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сельскохозяйственной</a:t>
            </a:r>
            <a:r>
              <a:rPr sz="900" spc="5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кооперации»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(в 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ред.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от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30.03.2022)</a:t>
            </a:r>
            <a:endParaRPr sz="900">
              <a:latin typeface="Microsoft Sans Serif"/>
              <a:cs typeface="Microsoft Sans Serif"/>
            </a:endParaRPr>
          </a:p>
          <a:p>
            <a:pPr marL="12700" marR="367665">
              <a:lnSpc>
                <a:spcPct val="100000"/>
              </a:lnSpc>
            </a:pP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Постановление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Правительства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 области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от</a:t>
            </a:r>
            <a:r>
              <a:rPr sz="9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26.02.2013</a:t>
            </a:r>
            <a:r>
              <a:rPr sz="9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65" dirty="0">
                <a:solidFill>
                  <a:srgbClr val="7E7E7E"/>
                </a:solidFill>
                <a:latin typeface="Microsoft Sans Serif"/>
                <a:cs typeface="Microsoft Sans Serif"/>
              </a:rPr>
              <a:t>№</a:t>
            </a:r>
            <a:r>
              <a:rPr sz="9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171-п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«О</a:t>
            </a:r>
            <a:r>
              <a:rPr sz="9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поддержке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агропромышленного</a:t>
            </a:r>
            <a:r>
              <a:rPr sz="9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производства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области»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(с</a:t>
            </a:r>
            <a:r>
              <a:rPr sz="9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изм.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на</a:t>
            </a:r>
            <a:r>
              <a:rPr sz="900" spc="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04.08.2022) 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Постановление</a:t>
            </a:r>
            <a:r>
              <a:rPr sz="9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Правительства</a:t>
            </a:r>
            <a:r>
              <a:rPr sz="9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области от</a:t>
            </a:r>
            <a:r>
              <a:rPr sz="9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31.01.2011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65" dirty="0">
                <a:solidFill>
                  <a:srgbClr val="7E7E7E"/>
                </a:solidFill>
                <a:latin typeface="Microsoft Sans Serif"/>
                <a:cs typeface="Microsoft Sans Serif"/>
              </a:rPr>
              <a:t>№</a:t>
            </a:r>
            <a:r>
              <a:rPr sz="9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32-п</a:t>
            </a:r>
            <a:r>
              <a:rPr sz="9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«О</a:t>
            </a:r>
            <a:r>
              <a:rPr sz="9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государственной</a:t>
            </a:r>
            <a:r>
              <a:rPr sz="9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поддержке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развития</a:t>
            </a:r>
            <a:r>
              <a:rPr sz="9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агропромышленного</a:t>
            </a:r>
            <a:r>
              <a:rPr sz="9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производства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Ярославской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 области»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(с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изм.</a:t>
            </a:r>
            <a:r>
              <a:rPr sz="9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на</a:t>
            </a:r>
            <a:r>
              <a:rPr sz="9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03.08.2022)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25751" y="1513789"/>
            <a:ext cx="177863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5" dirty="0">
                <a:solidFill>
                  <a:srgbClr val="7E7E7E"/>
                </a:solidFill>
                <a:latin typeface="Arial"/>
                <a:cs typeface="Arial"/>
              </a:rPr>
              <a:t>МЕРЫ</a:t>
            </a:r>
            <a:r>
              <a:rPr sz="1400" b="1" spc="-7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7E7E7E"/>
                </a:solidFill>
                <a:latin typeface="Arial"/>
                <a:cs typeface="Arial"/>
              </a:rPr>
              <a:t>ПОДДЕРЖКИ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65759" y="883919"/>
            <a:ext cx="8383270" cy="0"/>
          </a:xfrm>
          <a:custGeom>
            <a:avLst/>
            <a:gdLst/>
            <a:ahLst/>
            <a:cxnLst/>
            <a:rect l="l" t="t" r="r" b="b"/>
            <a:pathLst>
              <a:path w="8383270">
                <a:moveTo>
                  <a:pt x="0" y="0"/>
                </a:moveTo>
                <a:lnTo>
                  <a:pt x="8383143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22520" y="2567939"/>
            <a:ext cx="2551176" cy="690372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543800" y="3328415"/>
            <a:ext cx="1339596" cy="848867"/>
          </a:xfrm>
          <a:prstGeom prst="rect">
            <a:avLst/>
          </a:prstGeom>
        </p:spPr>
      </p:pic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2305811" y="1796795"/>
          <a:ext cx="6577965" cy="2380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825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26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86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54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33805">
                <a:tc>
                  <a:txBody>
                    <a:bodyPr/>
                    <a:lstStyle/>
                    <a:p>
                      <a:pPr marR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800" b="1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КУЛ</a:t>
                      </a:r>
                      <a:r>
                        <a:rPr sz="800" b="1" spc="-5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ЬТ</a:t>
                      </a:r>
                      <a:r>
                        <a:rPr sz="800" b="1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УР</a:t>
                      </a:r>
                      <a:r>
                        <a:rPr sz="800" b="1" spc="-5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800" b="1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800" b="1" spc="-10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Х</a:t>
                      </a:r>
                      <a:r>
                        <a:rPr sz="800" b="1" spc="-5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800" b="1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800" b="1" spc="-15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Ч</a:t>
                      </a:r>
                      <a:r>
                        <a:rPr sz="800" b="1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800" b="1" spc="-10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СК</a:t>
                      </a:r>
                      <a:r>
                        <a:rPr sz="800" b="1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ИЕ</a:t>
                      </a:r>
                      <a:r>
                        <a:rPr sz="800" b="1" spc="-50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МЕР</a:t>
                      </a:r>
                      <a:r>
                        <a:rPr sz="800" b="1" spc="-5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ОП</a:t>
                      </a:r>
                      <a:r>
                        <a:rPr sz="800" b="1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РИ</a:t>
                      </a:r>
                      <a:r>
                        <a:rPr sz="800" b="1" spc="-10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Я</a:t>
                      </a:r>
                      <a:r>
                        <a:rPr sz="800" b="1" spc="-5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800" b="1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ИЯ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R="3683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sz="800" b="1" spc="-10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ВЫБЫВШИХ</a:t>
                      </a:r>
                      <a:r>
                        <a:rPr sz="800" b="1" spc="-15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СЕЛЬСКОХОЗЯЙСТВЕННЫХ</a:t>
                      </a:r>
                      <a:r>
                        <a:rPr sz="800" b="1" spc="-45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УГОДЬЯХ,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R="374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spc="-5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ВОВЛЕКАЕМЫХ</a:t>
                      </a:r>
                      <a:r>
                        <a:rPr sz="800" b="1" spc="-30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800" b="1" spc="5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СЕЛЬСКОХОЗЯЙСТВЕННЫЙ</a:t>
                      </a:r>
                      <a:r>
                        <a:rPr sz="800" b="1" spc="-40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AE765D"/>
                          </a:solidFill>
                          <a:latin typeface="Calibri"/>
                          <a:cs typeface="Calibri"/>
                        </a:rPr>
                        <a:t>ОБОРОТ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R="1016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до</a:t>
                      </a:r>
                      <a:r>
                        <a:rPr sz="1000" spc="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932824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sz="1000" spc="-5" dirty="0">
                          <a:solidFill>
                            <a:srgbClr val="932824"/>
                          </a:solidFill>
                          <a:latin typeface="Microsoft Sans Serif"/>
                          <a:cs typeface="Microsoft Sans Serif"/>
                        </a:rPr>
                        <a:t>%</a:t>
                      </a:r>
                      <a:r>
                        <a:rPr sz="1000" spc="-35" dirty="0">
                          <a:solidFill>
                            <a:srgbClr val="932824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затрат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3975" marB="0">
                    <a:lnR w="77724">
                      <a:solidFill>
                        <a:srgbClr val="FFFFFF"/>
                      </a:solidFill>
                      <a:prstDash val="solid"/>
                    </a:lnR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200" b="1" spc="-10" dirty="0">
                          <a:solidFill>
                            <a:srgbClr val="9C674E"/>
                          </a:solidFill>
                          <a:latin typeface="Arial"/>
                          <a:cs typeface="Arial"/>
                        </a:rPr>
                        <a:t>СУБСИДИИ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-5" dirty="0">
                          <a:latin typeface="Microsoft Sans Serif"/>
                          <a:cs typeface="Microsoft Sans Serif"/>
                        </a:rPr>
                        <a:t>на</a:t>
                      </a:r>
                      <a:r>
                        <a:rPr sz="8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spc="-15" dirty="0">
                          <a:latin typeface="Microsoft Sans Serif"/>
                          <a:cs typeface="Microsoft Sans Serif"/>
                        </a:rPr>
                        <a:t>поддержку</a:t>
                      </a:r>
                      <a:r>
                        <a:rPr sz="8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spc="-5" dirty="0">
                          <a:latin typeface="Microsoft Sans Serif"/>
                          <a:cs typeface="Microsoft Sans Serif"/>
                        </a:rPr>
                        <a:t>животноводства,</a:t>
                      </a:r>
                      <a:r>
                        <a:rPr sz="8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spc="-5" dirty="0">
                          <a:latin typeface="Microsoft Sans Serif"/>
                          <a:cs typeface="Microsoft Sans Serif"/>
                        </a:rPr>
                        <a:t>растениеводства,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Microsoft Sans Serif"/>
                          <a:cs typeface="Microsoft Sans Serif"/>
                        </a:rPr>
                        <a:t>мелиорацию</a:t>
                      </a:r>
                      <a:r>
                        <a:rPr sz="8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spc="-10" dirty="0">
                          <a:latin typeface="Microsoft Sans Serif"/>
                          <a:cs typeface="Microsoft Sans Serif"/>
                        </a:rPr>
                        <a:t>земель</a:t>
                      </a:r>
                      <a:r>
                        <a:rPr sz="800" spc="-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dirty="0">
                          <a:latin typeface="Microsoft Sans Serif"/>
                          <a:cs typeface="Microsoft Sans Serif"/>
                        </a:rPr>
                        <a:t>с/х </a:t>
                      </a:r>
                      <a:r>
                        <a:rPr sz="800" spc="-10" dirty="0">
                          <a:latin typeface="Microsoft Sans Serif"/>
                          <a:cs typeface="Microsoft Sans Serif"/>
                        </a:rPr>
                        <a:t>назначения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18745" marB="0">
                    <a:lnL w="77724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30" dirty="0">
                          <a:solidFill>
                            <a:srgbClr val="9C674E"/>
                          </a:solidFill>
                          <a:latin typeface="Arial"/>
                          <a:cs typeface="Arial"/>
                        </a:rPr>
                        <a:t>ГРАНТ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9375" marR="26034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-5" dirty="0">
                          <a:latin typeface="Microsoft Sans Serif"/>
                          <a:cs typeface="Microsoft Sans Serif"/>
                        </a:rPr>
                        <a:t>на </a:t>
                      </a:r>
                      <a:r>
                        <a:rPr sz="800" spc="-10" dirty="0">
                          <a:latin typeface="Microsoft Sans Serif"/>
                          <a:cs typeface="Microsoft Sans Serif"/>
                        </a:rPr>
                        <a:t>развитие</a:t>
                      </a:r>
                      <a:r>
                        <a:rPr sz="800" spc="-5" dirty="0">
                          <a:latin typeface="Microsoft Sans Serif"/>
                          <a:cs typeface="Microsoft Sans Serif"/>
                        </a:rPr>
                        <a:t> материально- </a:t>
                      </a:r>
                      <a:r>
                        <a:rPr sz="800" spc="-19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spc="-10" dirty="0">
                          <a:latin typeface="Microsoft Sans Serif"/>
                          <a:cs typeface="Microsoft Sans Serif"/>
                        </a:rPr>
                        <a:t>технической</a:t>
                      </a:r>
                      <a:r>
                        <a:rPr sz="8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spc="-10" dirty="0">
                          <a:latin typeface="Microsoft Sans Serif"/>
                          <a:cs typeface="Microsoft Sans Serif"/>
                        </a:rPr>
                        <a:t>базы</a:t>
                      </a:r>
                      <a:r>
                        <a:rPr sz="8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spc="-25" dirty="0">
                          <a:latin typeface="Microsoft Sans Serif"/>
                          <a:cs typeface="Microsoft Sans Serif"/>
                        </a:rPr>
                        <a:t>СПК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  <a:p>
                      <a:pPr marL="7429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до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932824"/>
                          </a:solidFill>
                          <a:latin typeface="Arial"/>
                          <a:cs typeface="Arial"/>
                        </a:rPr>
                        <a:t>70</a:t>
                      </a:r>
                      <a:r>
                        <a:rPr sz="1100" b="1" spc="-25" dirty="0">
                          <a:solidFill>
                            <a:srgbClr val="9328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solidFill>
                            <a:srgbClr val="932824"/>
                          </a:solidFill>
                          <a:latin typeface="Microsoft Sans Serif"/>
                          <a:cs typeface="Microsoft Sans Serif"/>
                        </a:rPr>
                        <a:t>млн</a:t>
                      </a:r>
                      <a:r>
                        <a:rPr sz="1100" spc="-25" dirty="0">
                          <a:solidFill>
                            <a:srgbClr val="932824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00" spc="-5" dirty="0">
                          <a:solidFill>
                            <a:srgbClr val="932824"/>
                          </a:solidFill>
                          <a:latin typeface="Microsoft Sans Serif"/>
                          <a:cs typeface="Microsoft Sans Serif"/>
                        </a:rPr>
                        <a:t>руб</a:t>
                      </a:r>
                      <a:endParaRPr sz="11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5085" marB="0">
                    <a:lnL w="76200">
                      <a:solidFill>
                        <a:srgbClr val="FFFFFF"/>
                      </a:solidFill>
                      <a:prstDash val="solid"/>
                    </a:lnL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27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21590"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9C674E"/>
                          </a:solidFill>
                          <a:latin typeface="Arial"/>
                          <a:cs typeface="Arial"/>
                        </a:rPr>
                        <a:t>СУБСИДИИ</a:t>
                      </a:r>
                      <a:r>
                        <a:rPr sz="1200" b="1" spc="-60" dirty="0">
                          <a:solidFill>
                            <a:srgbClr val="9C674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9C674E"/>
                          </a:solidFill>
                          <a:latin typeface="Arial"/>
                          <a:cs typeface="Arial"/>
                        </a:rPr>
                        <a:t>СПоК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38125" marR="26225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800" spc="-5" dirty="0">
                          <a:latin typeface="Microsoft Sans Serif"/>
                          <a:cs typeface="Microsoft Sans Serif"/>
                        </a:rPr>
                        <a:t>на</a:t>
                      </a:r>
                      <a:r>
                        <a:rPr sz="8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spc="-10" dirty="0">
                          <a:latin typeface="Microsoft Sans Serif"/>
                          <a:cs typeface="Microsoft Sans Serif"/>
                        </a:rPr>
                        <a:t>возмещение</a:t>
                      </a:r>
                      <a:r>
                        <a:rPr sz="8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dirty="0">
                          <a:latin typeface="Microsoft Sans Serif"/>
                          <a:cs typeface="Microsoft Sans Serif"/>
                        </a:rPr>
                        <a:t>части</a:t>
                      </a:r>
                      <a:r>
                        <a:rPr sz="8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spc="-5" dirty="0">
                          <a:latin typeface="Microsoft Sans Serif"/>
                          <a:cs typeface="Microsoft Sans Serif"/>
                        </a:rPr>
                        <a:t>затрат,</a:t>
                      </a:r>
                      <a:r>
                        <a:rPr sz="8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spc="-5" dirty="0">
                          <a:latin typeface="Microsoft Sans Serif"/>
                          <a:cs typeface="Microsoft Sans Serif"/>
                        </a:rPr>
                        <a:t>понесенных</a:t>
                      </a:r>
                      <a:r>
                        <a:rPr sz="800" dirty="0">
                          <a:latin typeface="Microsoft Sans Serif"/>
                          <a:cs typeface="Microsoft Sans Serif"/>
                        </a:rPr>
                        <a:t> в </a:t>
                      </a:r>
                      <a:r>
                        <a:rPr sz="800" spc="-19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spc="-15" dirty="0">
                          <a:latin typeface="Microsoft Sans Serif"/>
                          <a:cs typeface="Microsoft Sans Serif"/>
                        </a:rPr>
                        <a:t>текущем</a:t>
                      </a:r>
                      <a:r>
                        <a:rPr sz="8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spc="-5" dirty="0">
                          <a:latin typeface="Microsoft Sans Serif"/>
                          <a:cs typeface="Microsoft Sans Serif"/>
                        </a:rPr>
                        <a:t>финансовом</a:t>
                      </a:r>
                      <a:r>
                        <a:rPr sz="8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spc="-10" dirty="0">
                          <a:latin typeface="Microsoft Sans Serif"/>
                          <a:cs typeface="Microsoft Sans Serif"/>
                        </a:rPr>
                        <a:t>году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R w="77724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1920" marR="120014" algn="ctr">
                        <a:lnSpc>
                          <a:spcPts val="1300"/>
                        </a:lnSpc>
                        <a:spcBef>
                          <a:spcPts val="819"/>
                        </a:spcBef>
                      </a:pPr>
                      <a:r>
                        <a:rPr sz="1200" b="1" spc="-10" dirty="0">
                          <a:solidFill>
                            <a:srgbClr val="9C674E"/>
                          </a:solidFill>
                          <a:latin typeface="Arial"/>
                          <a:cs typeface="Arial"/>
                        </a:rPr>
                        <a:t>КОМПЕНСАЦИЯ </a:t>
                      </a:r>
                      <a:r>
                        <a:rPr sz="1200" b="1" spc="-5" dirty="0">
                          <a:solidFill>
                            <a:srgbClr val="9C674E"/>
                          </a:solidFill>
                          <a:latin typeface="Arial"/>
                          <a:cs typeface="Arial"/>
                        </a:rPr>
                        <a:t>ПОНЕСЕННЫХ </a:t>
                      </a:r>
                      <a:r>
                        <a:rPr sz="1200" b="1" spc="-320" dirty="0">
                          <a:solidFill>
                            <a:srgbClr val="9C674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" dirty="0">
                          <a:solidFill>
                            <a:srgbClr val="9C674E"/>
                          </a:solidFill>
                          <a:latin typeface="Arial"/>
                          <a:cs typeface="Arial"/>
                        </a:rPr>
                        <a:t>КАПИТАЛЬНЫХ</a:t>
                      </a:r>
                      <a:r>
                        <a:rPr sz="1200" b="1" spc="40" dirty="0">
                          <a:solidFill>
                            <a:srgbClr val="9C674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0" dirty="0">
                          <a:solidFill>
                            <a:srgbClr val="9C674E"/>
                          </a:solidFill>
                          <a:latin typeface="Arial"/>
                          <a:cs typeface="Arial"/>
                        </a:rPr>
                        <a:t>ЗАТРАТ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0"/>
                        </a:lnSpc>
                      </a:pPr>
                      <a:r>
                        <a:rPr sz="800" spc="-5" dirty="0">
                          <a:latin typeface="Microsoft Sans Serif"/>
                          <a:cs typeface="Microsoft Sans Serif"/>
                        </a:rPr>
                        <a:t>на</a:t>
                      </a:r>
                      <a:r>
                        <a:rPr sz="8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spc="-10" dirty="0">
                          <a:latin typeface="Microsoft Sans Serif"/>
                          <a:cs typeface="Microsoft Sans Serif"/>
                        </a:rPr>
                        <a:t>создание</a:t>
                      </a:r>
                      <a:r>
                        <a:rPr sz="800" dirty="0">
                          <a:latin typeface="Microsoft Sans Serif"/>
                          <a:cs typeface="Microsoft Sans Serif"/>
                        </a:rPr>
                        <a:t> и</a:t>
                      </a:r>
                      <a:r>
                        <a:rPr sz="8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spc="-10" dirty="0">
                          <a:latin typeface="Microsoft Sans Serif"/>
                          <a:cs typeface="Microsoft Sans Serif"/>
                        </a:rPr>
                        <a:t>модернизацию</a:t>
                      </a:r>
                      <a:r>
                        <a:rPr sz="8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spc="-10" dirty="0">
                          <a:latin typeface="Microsoft Sans Serif"/>
                          <a:cs typeface="Microsoft Sans Serif"/>
                        </a:rPr>
                        <a:t>объектов</a:t>
                      </a:r>
                      <a:r>
                        <a:rPr sz="8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spc="-25" dirty="0">
                          <a:latin typeface="Microsoft Sans Serif"/>
                          <a:cs typeface="Microsoft Sans Serif"/>
                        </a:rPr>
                        <a:t>АПК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  <a:p>
                      <a:pPr marL="10795" algn="ctr">
                        <a:lnSpc>
                          <a:spcPts val="1395"/>
                        </a:lnSpc>
                      </a:pP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до</a:t>
                      </a:r>
                      <a:r>
                        <a:rPr sz="1000" spc="-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00" b="1" dirty="0">
                          <a:solidFill>
                            <a:srgbClr val="932824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sz="1100" dirty="0">
                          <a:solidFill>
                            <a:srgbClr val="932824"/>
                          </a:solidFill>
                          <a:latin typeface="Microsoft Sans Serif"/>
                          <a:cs typeface="Microsoft Sans Serif"/>
                        </a:rPr>
                        <a:t>%</a:t>
                      </a:r>
                      <a:endParaRPr sz="11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4139" marB="0">
                    <a:lnL w="77724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200" b="1" spc="-30" dirty="0">
                          <a:solidFill>
                            <a:srgbClr val="9C674E"/>
                          </a:solidFill>
                          <a:latin typeface="Arial"/>
                          <a:cs typeface="Arial"/>
                        </a:rPr>
                        <a:t>ГРАНТ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81610" marR="12255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800" spc="-5" dirty="0">
                          <a:latin typeface="Microsoft Sans Serif"/>
                          <a:cs typeface="Microsoft Sans Serif"/>
                        </a:rPr>
                        <a:t>на </a:t>
                      </a:r>
                      <a:r>
                        <a:rPr sz="800" spc="-10" dirty="0">
                          <a:latin typeface="Microsoft Sans Serif"/>
                          <a:cs typeface="Microsoft Sans Serif"/>
                        </a:rPr>
                        <a:t>развитие </a:t>
                      </a:r>
                      <a:r>
                        <a:rPr sz="800" spc="-5" dirty="0">
                          <a:latin typeface="Microsoft Sans Serif"/>
                          <a:cs typeface="Microsoft Sans Serif"/>
                        </a:rPr>
                        <a:t>семейной </a:t>
                      </a:r>
                      <a:r>
                        <a:rPr sz="800" spc="-2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spc="-5" dirty="0">
                          <a:latin typeface="Microsoft Sans Serif"/>
                          <a:cs typeface="Microsoft Sans Serif"/>
                        </a:rPr>
                        <a:t>фермы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  <a:p>
                      <a:pPr marL="26098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до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00" b="1" dirty="0">
                          <a:solidFill>
                            <a:srgbClr val="932824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sz="1200" b="1" spc="-75" dirty="0">
                          <a:solidFill>
                            <a:srgbClr val="9328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solidFill>
                            <a:srgbClr val="932824"/>
                          </a:solidFill>
                          <a:latin typeface="Microsoft Sans Serif"/>
                          <a:cs typeface="Microsoft Sans Serif"/>
                        </a:rPr>
                        <a:t>млн </a:t>
                      </a:r>
                      <a:r>
                        <a:rPr sz="1100" spc="-5" dirty="0">
                          <a:solidFill>
                            <a:srgbClr val="932824"/>
                          </a:solidFill>
                          <a:latin typeface="Microsoft Sans Serif"/>
                          <a:cs typeface="Microsoft Sans Serif"/>
                        </a:rPr>
                        <a:t>руб</a:t>
                      </a:r>
                      <a:endParaRPr sz="11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5565" marB="0">
                    <a:lnL w="76200">
                      <a:solidFill>
                        <a:srgbClr val="FFFFFF"/>
                      </a:solidFill>
                      <a:prstDash val="solid"/>
                    </a:lnL>
                    <a:lnT w="762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3920">
                <a:tc gridSpan="2">
                  <a:txBody>
                    <a:bodyPr/>
                    <a:lstStyle/>
                    <a:p>
                      <a:pPr marR="33020" algn="ctr">
                        <a:lnSpc>
                          <a:spcPts val="1385"/>
                        </a:lnSpc>
                        <a:spcBef>
                          <a:spcPts val="700"/>
                        </a:spcBef>
                      </a:pPr>
                      <a:r>
                        <a:rPr sz="1200" b="1" spc="-5" dirty="0">
                          <a:solidFill>
                            <a:srgbClr val="9C674E"/>
                          </a:solidFill>
                          <a:latin typeface="Arial"/>
                          <a:cs typeface="Arial"/>
                        </a:rPr>
                        <a:t>ЛЬГОТНОЕ</a:t>
                      </a:r>
                      <a:r>
                        <a:rPr sz="1200" b="1" spc="-25" dirty="0">
                          <a:solidFill>
                            <a:srgbClr val="9C674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" dirty="0">
                          <a:solidFill>
                            <a:srgbClr val="9C674E"/>
                          </a:solidFill>
                          <a:latin typeface="Arial"/>
                          <a:cs typeface="Arial"/>
                        </a:rPr>
                        <a:t>КРЕДИТОВАНИЕ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R="33020" algn="ctr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7E7E7E"/>
                          </a:solidFill>
                          <a:latin typeface="Microsoft Sans Serif"/>
                          <a:cs typeface="Microsoft Sans Serif"/>
                        </a:rPr>
                        <a:t>от</a:t>
                      </a:r>
                      <a:r>
                        <a:rPr sz="1000" spc="-10" dirty="0">
                          <a:solidFill>
                            <a:srgbClr val="7E7E7E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solidFill>
                            <a:srgbClr val="7E7E7E"/>
                          </a:solidFill>
                          <a:latin typeface="Microsoft Sans Serif"/>
                          <a:cs typeface="Microsoft Sans Serif"/>
                        </a:rPr>
                        <a:t>уполномоченного</a:t>
                      </a:r>
                      <a:r>
                        <a:rPr sz="1000" spc="15" dirty="0">
                          <a:solidFill>
                            <a:srgbClr val="7E7E7E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20" dirty="0">
                          <a:solidFill>
                            <a:srgbClr val="7E7E7E"/>
                          </a:solidFill>
                          <a:latin typeface="Microsoft Sans Serif"/>
                          <a:cs typeface="Microsoft Sans Serif"/>
                        </a:rPr>
                        <a:t>банка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  <a:p>
                      <a:pPr marL="101600" marR="139065" algn="ctr">
                        <a:lnSpc>
                          <a:spcPts val="860"/>
                        </a:lnSpc>
                        <a:spcBef>
                          <a:spcPts val="70"/>
                        </a:spcBef>
                      </a:pPr>
                      <a:r>
                        <a:rPr sz="800" spc="-5" dirty="0">
                          <a:latin typeface="Microsoft Sans Serif"/>
                          <a:cs typeface="Microsoft Sans Serif"/>
                        </a:rPr>
                        <a:t>с/х-товаропроизводителям,</a:t>
                      </a:r>
                      <a:r>
                        <a:rPr sz="8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spc="-5" dirty="0">
                          <a:latin typeface="Microsoft Sans Serif"/>
                          <a:cs typeface="Microsoft Sans Serif"/>
                        </a:rPr>
                        <a:t>осуществляющим</a:t>
                      </a:r>
                      <a:r>
                        <a:rPr sz="8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spc="-5" dirty="0">
                          <a:latin typeface="Microsoft Sans Serif"/>
                          <a:cs typeface="Microsoft Sans Serif"/>
                        </a:rPr>
                        <a:t>производство, </a:t>
                      </a:r>
                      <a:r>
                        <a:rPr sz="800" spc="-19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spc="-10" dirty="0">
                          <a:latin typeface="Microsoft Sans Serif"/>
                          <a:cs typeface="Microsoft Sans Serif"/>
                        </a:rPr>
                        <a:t>переработку</a:t>
                      </a:r>
                      <a:r>
                        <a:rPr sz="8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8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spc="-5" dirty="0">
                          <a:latin typeface="Microsoft Sans Serif"/>
                          <a:cs typeface="Microsoft Sans Serif"/>
                        </a:rPr>
                        <a:t>реализацию</a:t>
                      </a:r>
                      <a:r>
                        <a:rPr sz="8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dirty="0">
                          <a:latin typeface="Microsoft Sans Serif"/>
                          <a:cs typeface="Microsoft Sans Serif"/>
                        </a:rPr>
                        <a:t>с/х</a:t>
                      </a:r>
                      <a:r>
                        <a:rPr sz="8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spc="-15" dirty="0">
                          <a:latin typeface="Microsoft Sans Serif"/>
                          <a:cs typeface="Microsoft Sans Serif"/>
                        </a:rPr>
                        <a:t>продукции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  <a:p>
                      <a:pPr marL="7188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0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00" b="1" dirty="0">
                          <a:solidFill>
                            <a:srgbClr val="932824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200" b="1" spc="-30" dirty="0">
                          <a:solidFill>
                            <a:srgbClr val="9328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Microsoft Sans Serif"/>
                          <a:cs typeface="Microsoft Sans Serif"/>
                        </a:rPr>
                        <a:t>до</a:t>
                      </a:r>
                      <a:r>
                        <a:rPr sz="11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00" b="1" dirty="0">
                          <a:solidFill>
                            <a:srgbClr val="932824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000" b="1" dirty="0">
                          <a:solidFill>
                            <a:srgbClr val="932824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sz="1000" b="1" spc="-15" dirty="0">
                          <a:solidFill>
                            <a:srgbClr val="9328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го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ов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ых </a:t>
                      </a:r>
                      <a:r>
                        <a:rPr sz="1000" spc="-7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0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00" b="1" dirty="0">
                          <a:solidFill>
                            <a:srgbClr val="932824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sz="1200" b="1" spc="-80" dirty="0">
                          <a:solidFill>
                            <a:srgbClr val="9328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solidFill>
                            <a:srgbClr val="932824"/>
                          </a:solidFill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000" spc="-5" dirty="0">
                          <a:solidFill>
                            <a:srgbClr val="932824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000" dirty="0">
                          <a:solidFill>
                            <a:srgbClr val="932824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88900" marB="0"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0005" algn="ctr">
                        <a:lnSpc>
                          <a:spcPct val="100000"/>
                        </a:lnSpc>
                      </a:pPr>
                      <a:r>
                        <a:rPr sz="1000" b="1" spc="-15" dirty="0">
                          <a:solidFill>
                            <a:srgbClr val="9C674E"/>
                          </a:solidFill>
                          <a:latin typeface="Arial"/>
                          <a:cs typeface="Arial"/>
                        </a:rPr>
                        <a:t>ГРАНТ</a:t>
                      </a:r>
                      <a:r>
                        <a:rPr sz="1000" b="1" dirty="0">
                          <a:solidFill>
                            <a:srgbClr val="9C674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9C674E"/>
                          </a:solidFill>
                          <a:latin typeface="Arial"/>
                          <a:cs typeface="Arial"/>
                        </a:rPr>
                        <a:t>«АГРОТУРИЗМ»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050" spc="-5" dirty="0"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050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05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00" b="1" dirty="0">
                          <a:solidFill>
                            <a:srgbClr val="932824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1200" b="1" spc="-65" dirty="0">
                          <a:solidFill>
                            <a:srgbClr val="93282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932824"/>
                          </a:solidFill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050" spc="-5" dirty="0">
                          <a:solidFill>
                            <a:srgbClr val="932824"/>
                          </a:solidFill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050" dirty="0">
                          <a:solidFill>
                            <a:srgbClr val="932824"/>
                          </a:solidFill>
                          <a:latin typeface="Microsoft Sans Serif"/>
                          <a:cs typeface="Microsoft Sans Serif"/>
                        </a:rPr>
                        <a:t>н </a:t>
                      </a:r>
                      <a:r>
                        <a:rPr sz="1050" spc="-5" dirty="0">
                          <a:solidFill>
                            <a:srgbClr val="932824"/>
                          </a:solidFill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sz="1050" spc="-15" dirty="0">
                          <a:solidFill>
                            <a:srgbClr val="932824"/>
                          </a:solidFill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sz="1050" dirty="0">
                          <a:solidFill>
                            <a:srgbClr val="932824"/>
                          </a:solidFill>
                          <a:latin typeface="Microsoft Sans Serif"/>
                          <a:cs typeface="Microsoft Sans Serif"/>
                        </a:rPr>
                        <a:t>б</a:t>
                      </a:r>
                      <a:endParaRPr sz="10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000" b="1" spc="-15" dirty="0">
                          <a:solidFill>
                            <a:srgbClr val="9C674E"/>
                          </a:solidFill>
                          <a:latin typeface="Arial"/>
                          <a:cs typeface="Arial"/>
                        </a:rPr>
                        <a:t>ГРАНТ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000" b="1" spc="-10" dirty="0">
                          <a:solidFill>
                            <a:srgbClr val="9C674E"/>
                          </a:solidFill>
                          <a:latin typeface="Arial"/>
                          <a:cs typeface="Arial"/>
                        </a:rPr>
                        <a:t>«АГРОСТАРТАП»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20345" marR="19875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10" dirty="0">
                          <a:latin typeface="Microsoft Sans Serif"/>
                          <a:cs typeface="Microsoft Sans Serif"/>
                        </a:rPr>
                        <a:t>по</a:t>
                      </a:r>
                      <a:r>
                        <a:rPr sz="800" spc="-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spc="-5" dirty="0">
                          <a:latin typeface="Microsoft Sans Serif"/>
                          <a:cs typeface="Microsoft Sans Serif"/>
                        </a:rPr>
                        <a:t>разведению</a:t>
                      </a:r>
                      <a:r>
                        <a:rPr sz="800" spc="-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spc="-20" dirty="0">
                          <a:latin typeface="Microsoft Sans Serif"/>
                          <a:cs typeface="Microsoft Sans Serif"/>
                        </a:rPr>
                        <a:t>КРС </a:t>
                      </a:r>
                      <a:r>
                        <a:rPr sz="800" spc="-19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dirty="0">
                          <a:latin typeface="Microsoft Sans Serif"/>
                          <a:cs typeface="Microsoft Sans Serif"/>
                        </a:rPr>
                        <a:t>для</a:t>
                      </a:r>
                      <a:r>
                        <a:rPr sz="8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00" dirty="0">
                          <a:latin typeface="Microsoft Sans Serif"/>
                          <a:cs typeface="Microsoft Sans Serif"/>
                        </a:rPr>
                        <a:t>новых </a:t>
                      </a:r>
                      <a:r>
                        <a:rPr sz="800" spc="-50" dirty="0">
                          <a:latin typeface="Microsoft Sans Serif"/>
                          <a:cs typeface="Microsoft Sans Serif"/>
                        </a:rPr>
                        <a:t>КФХ</a:t>
                      </a:r>
                      <a:endParaRPr sz="800">
                        <a:latin typeface="Microsoft Sans Serif"/>
                        <a:cs typeface="Microsoft Sans Serif"/>
                      </a:endParaRPr>
                    </a:p>
                    <a:p>
                      <a:pPr marL="4508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до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932824"/>
                          </a:solidFill>
                          <a:latin typeface="Arial"/>
                          <a:cs typeface="Arial"/>
                        </a:rPr>
                        <a:t>90</a:t>
                      </a:r>
                      <a:r>
                        <a:rPr sz="1000" spc="-5" dirty="0">
                          <a:solidFill>
                            <a:srgbClr val="932824"/>
                          </a:solidFill>
                          <a:latin typeface="Microsoft Sans Serif"/>
                          <a:cs typeface="Microsoft Sans Serif"/>
                        </a:rPr>
                        <a:t>%</a:t>
                      </a:r>
                      <a:r>
                        <a:rPr sz="1000" spc="-35" dirty="0">
                          <a:solidFill>
                            <a:srgbClr val="932824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затрат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8580" marB="0">
                    <a:lnL w="76200">
                      <a:solidFill>
                        <a:srgbClr val="FFFFFF"/>
                      </a:solidFill>
                      <a:prstDash val="solid"/>
                    </a:lnL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17" name="object 1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927091" y="1796795"/>
            <a:ext cx="2548128" cy="696467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543800" y="1793748"/>
            <a:ext cx="1339596" cy="699515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305811" y="3328415"/>
            <a:ext cx="3115055" cy="848867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540752" y="2570988"/>
            <a:ext cx="1342644" cy="687324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305811" y="2563367"/>
            <a:ext cx="2543555" cy="696468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299716" y="1799844"/>
            <a:ext cx="2549651" cy="699515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480303" y="3328415"/>
            <a:ext cx="1993392" cy="848867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878189" y="3443889"/>
            <a:ext cx="173608" cy="167421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442715" y="3282696"/>
            <a:ext cx="2303145" cy="1335405"/>
            <a:chOff x="3442715" y="3282696"/>
            <a:chExt cx="2303145" cy="133540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44239" y="3284220"/>
              <a:ext cx="2299716" cy="133197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444239" y="3284220"/>
              <a:ext cx="2299970" cy="1332230"/>
            </a:xfrm>
            <a:custGeom>
              <a:avLst/>
              <a:gdLst/>
              <a:ahLst/>
              <a:cxnLst/>
              <a:rect l="l" t="t" r="r" b="b"/>
              <a:pathLst>
                <a:path w="2299970" h="1332229">
                  <a:moveTo>
                    <a:pt x="0" y="1331975"/>
                  </a:moveTo>
                  <a:lnTo>
                    <a:pt x="2299716" y="1331975"/>
                  </a:lnTo>
                  <a:lnTo>
                    <a:pt x="2299716" y="0"/>
                  </a:lnTo>
                  <a:lnTo>
                    <a:pt x="0" y="0"/>
                  </a:lnTo>
                  <a:lnTo>
                    <a:pt x="0" y="1331975"/>
                  </a:lnTo>
                  <a:close/>
                </a:path>
              </a:pathLst>
            </a:custGeom>
            <a:ln w="31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6129528" y="3290315"/>
            <a:ext cx="2303145" cy="1335405"/>
            <a:chOff x="6129528" y="3290315"/>
            <a:chExt cx="2303145" cy="13354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31052" y="3291839"/>
              <a:ext cx="2299716" cy="133197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6131052" y="3291839"/>
              <a:ext cx="2299970" cy="1332230"/>
            </a:xfrm>
            <a:custGeom>
              <a:avLst/>
              <a:gdLst/>
              <a:ahLst/>
              <a:cxnLst/>
              <a:rect l="l" t="t" r="r" b="b"/>
              <a:pathLst>
                <a:path w="2299970" h="1332229">
                  <a:moveTo>
                    <a:pt x="0" y="1331976"/>
                  </a:moveTo>
                  <a:lnTo>
                    <a:pt x="2299716" y="1331976"/>
                  </a:lnTo>
                  <a:lnTo>
                    <a:pt x="2299716" y="0"/>
                  </a:lnTo>
                  <a:lnTo>
                    <a:pt x="0" y="0"/>
                  </a:lnTo>
                  <a:lnTo>
                    <a:pt x="0" y="1331976"/>
                  </a:lnTo>
                  <a:close/>
                </a:path>
              </a:pathLst>
            </a:custGeom>
            <a:ln w="31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754380" y="3290315"/>
            <a:ext cx="2303145" cy="1335405"/>
            <a:chOff x="754380" y="3290315"/>
            <a:chExt cx="2303145" cy="1335405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5904" y="3291839"/>
              <a:ext cx="2299716" cy="133197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755904" y="3291839"/>
              <a:ext cx="2299970" cy="1332230"/>
            </a:xfrm>
            <a:custGeom>
              <a:avLst/>
              <a:gdLst/>
              <a:ahLst/>
              <a:cxnLst/>
              <a:rect l="l" t="t" r="r" b="b"/>
              <a:pathLst>
                <a:path w="2299970" h="1332229">
                  <a:moveTo>
                    <a:pt x="0" y="1331976"/>
                  </a:moveTo>
                  <a:lnTo>
                    <a:pt x="2299716" y="1331976"/>
                  </a:lnTo>
                  <a:lnTo>
                    <a:pt x="2299716" y="0"/>
                  </a:lnTo>
                  <a:lnTo>
                    <a:pt x="0" y="0"/>
                  </a:lnTo>
                  <a:lnTo>
                    <a:pt x="0" y="1331976"/>
                  </a:lnTo>
                  <a:close/>
                </a:path>
              </a:pathLst>
            </a:custGeom>
            <a:ln w="31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754380" y="1633727"/>
            <a:ext cx="2303145" cy="1335405"/>
            <a:chOff x="754380" y="1633727"/>
            <a:chExt cx="2303145" cy="1335405"/>
          </a:xfrm>
        </p:grpSpPr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5904" y="1635251"/>
              <a:ext cx="2299716" cy="133197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755904" y="1635251"/>
              <a:ext cx="2299970" cy="1332230"/>
            </a:xfrm>
            <a:custGeom>
              <a:avLst/>
              <a:gdLst/>
              <a:ahLst/>
              <a:cxnLst/>
              <a:rect l="l" t="t" r="r" b="b"/>
              <a:pathLst>
                <a:path w="2299970" h="1332230">
                  <a:moveTo>
                    <a:pt x="0" y="1331976"/>
                  </a:moveTo>
                  <a:lnTo>
                    <a:pt x="2299716" y="1331976"/>
                  </a:lnTo>
                  <a:lnTo>
                    <a:pt x="2299716" y="0"/>
                  </a:lnTo>
                  <a:lnTo>
                    <a:pt x="0" y="0"/>
                  </a:lnTo>
                  <a:lnTo>
                    <a:pt x="0" y="1331976"/>
                  </a:lnTo>
                  <a:close/>
                </a:path>
              </a:pathLst>
            </a:custGeom>
            <a:ln w="31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4" name="object 1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131052" y="1639823"/>
            <a:ext cx="2299716" cy="1331976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48055" y="184409"/>
            <a:ext cx="335259" cy="594359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360030" y="298494"/>
            <a:ext cx="2176242" cy="419026"/>
          </a:xfrm>
          <a:prstGeom prst="rect">
            <a:avLst/>
          </a:prstGeom>
        </p:spPr>
      </p:pic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928217" y="424941"/>
            <a:ext cx="246443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ФИНАНСОВАЯ</a:t>
            </a:r>
            <a:r>
              <a:rPr spc="-5" dirty="0"/>
              <a:t> </a:t>
            </a:r>
            <a:r>
              <a:rPr spc="-50" dirty="0"/>
              <a:t>ПОДДЕРЖКА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65759" y="1018032"/>
            <a:ext cx="6033770" cy="402590"/>
          </a:xfrm>
          <a:prstGeom prst="rect">
            <a:avLst/>
          </a:prstGeom>
          <a:ln w="9144">
            <a:solidFill>
              <a:srgbClr val="5F0000"/>
            </a:solidFill>
          </a:ln>
        </p:spPr>
        <p:txBody>
          <a:bodyPr vert="horz" wrap="square" lIns="0" tIns="99695" rIns="0" bIns="0" rtlCol="0">
            <a:spAutoFit/>
          </a:bodyPr>
          <a:lstStyle/>
          <a:p>
            <a:pPr marL="135255">
              <a:lnSpc>
                <a:spcPct val="100000"/>
              </a:lnSpc>
              <a:spcBef>
                <a:spcPts val="785"/>
              </a:spcBef>
            </a:pP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для</a:t>
            </a:r>
            <a:r>
              <a:rPr sz="1200" spc="3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субъектов</a:t>
            </a:r>
            <a:r>
              <a:rPr sz="12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малого</a:t>
            </a:r>
            <a:r>
              <a:rPr sz="12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и</a:t>
            </a:r>
            <a:r>
              <a:rPr sz="12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среднего</a:t>
            </a:r>
            <a:r>
              <a:rPr sz="12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предпринимательства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и</a:t>
            </a:r>
            <a:r>
              <a:rPr sz="12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самозанятых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 граждан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3410" y="4803444"/>
            <a:ext cx="18116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*</a:t>
            </a:r>
            <a:r>
              <a:rPr sz="900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на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 условиях</a:t>
            </a:r>
            <a:r>
              <a:rPr sz="9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софинансирования</a:t>
            </a:r>
            <a:endParaRPr sz="900">
              <a:latin typeface="Microsoft Sans Serif"/>
              <a:cs typeface="Microsoft Sans Serif"/>
            </a:endParaRPr>
          </a:p>
        </p:txBody>
      </p:sp>
      <p:pic>
        <p:nvPicPr>
          <p:cNvPr id="20" name="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444240" y="1647444"/>
            <a:ext cx="2299716" cy="1331975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3444240" y="1647444"/>
            <a:ext cx="2299970" cy="1332230"/>
          </a:xfrm>
          <a:prstGeom prst="rect">
            <a:avLst/>
          </a:prstGeom>
          <a:ln w="3175">
            <a:solidFill>
              <a:srgbClr val="F1F1F1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6985" algn="ctr">
              <a:lnSpc>
                <a:spcPts val="1645"/>
              </a:lnSpc>
              <a:spcBef>
                <a:spcPts val="409"/>
              </a:spcBef>
            </a:pPr>
            <a:r>
              <a:rPr sz="1400" b="1" spc="-5" dirty="0">
                <a:solidFill>
                  <a:srgbClr val="9C674E"/>
                </a:solidFill>
                <a:latin typeface="Arial"/>
                <a:cs typeface="Arial"/>
              </a:rPr>
              <a:t>ИНВЕСТИЦИОННЫЙ</a:t>
            </a:r>
            <a:endParaRPr sz="1400">
              <a:latin typeface="Arial"/>
              <a:cs typeface="Arial"/>
            </a:endParaRPr>
          </a:p>
          <a:p>
            <a:pPr marL="168275" marR="156210" algn="ctr">
              <a:lnSpc>
                <a:spcPts val="860"/>
              </a:lnSpc>
              <a:spcBef>
                <a:spcPts val="80"/>
              </a:spcBef>
            </a:pPr>
            <a:r>
              <a:rPr sz="800" spc="-5" dirty="0">
                <a:latin typeface="Microsoft Sans Serif"/>
                <a:cs typeface="Microsoft Sans Serif"/>
              </a:rPr>
              <a:t>на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инвестиционные</a:t>
            </a:r>
            <a:r>
              <a:rPr sz="800" spc="-1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цели</a:t>
            </a:r>
            <a:r>
              <a:rPr sz="800" spc="1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(модернизация, </a:t>
            </a:r>
            <a:r>
              <a:rPr sz="800" spc="-20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технологическое</a:t>
            </a:r>
            <a:r>
              <a:rPr sz="800" spc="3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перевооружение, </a:t>
            </a:r>
            <a:r>
              <a:rPr sz="800" spc="-5" dirty="0">
                <a:latin typeface="Microsoft Sans Serif"/>
                <a:cs typeface="Microsoft Sans Serif"/>
              </a:rPr>
              <a:t> расширение</a:t>
            </a:r>
            <a:r>
              <a:rPr sz="800" spc="1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производства)</a:t>
            </a:r>
            <a:endParaRPr sz="800">
              <a:latin typeface="Microsoft Sans Serif"/>
              <a:cs typeface="Microsoft Sans Serif"/>
            </a:endParaRPr>
          </a:p>
          <a:p>
            <a:pPr marL="398780">
              <a:lnSpc>
                <a:spcPts val="1545"/>
              </a:lnSpc>
              <a:tabLst>
                <a:tab pos="1071245" algn="l"/>
              </a:tabLst>
            </a:pPr>
            <a:r>
              <a:rPr sz="1000" spc="-20" dirty="0">
                <a:latin typeface="Microsoft Sans Serif"/>
                <a:cs typeface="Microsoft Sans Serif"/>
              </a:rPr>
              <a:t>Размер	</a:t>
            </a:r>
            <a:r>
              <a:rPr sz="1500" spc="-15" baseline="2777" dirty="0">
                <a:latin typeface="Microsoft Sans Serif"/>
                <a:cs typeface="Microsoft Sans Serif"/>
              </a:rPr>
              <a:t>до</a:t>
            </a:r>
            <a:r>
              <a:rPr sz="1500" spc="157" baseline="2777" dirty="0">
                <a:latin typeface="Microsoft Sans Serif"/>
                <a:cs typeface="Microsoft Sans Serif"/>
              </a:rPr>
              <a:t> </a:t>
            </a:r>
            <a:r>
              <a:rPr sz="2100" b="1" baseline="1984" dirty="0">
                <a:solidFill>
                  <a:srgbClr val="932824"/>
                </a:solidFill>
                <a:latin typeface="Arial"/>
                <a:cs typeface="Arial"/>
              </a:rPr>
              <a:t>5</a:t>
            </a:r>
            <a:r>
              <a:rPr sz="2100" b="1" spc="-44" baseline="1984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500" spc="-22" baseline="2777" dirty="0">
                <a:solidFill>
                  <a:srgbClr val="932824"/>
                </a:solidFill>
                <a:latin typeface="Microsoft Sans Serif"/>
                <a:cs typeface="Microsoft Sans Serif"/>
              </a:rPr>
              <a:t>млн</a:t>
            </a:r>
            <a:r>
              <a:rPr sz="1500" spc="7" baseline="2777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500" spc="-30" baseline="2777" dirty="0">
                <a:solidFill>
                  <a:srgbClr val="932824"/>
                </a:solidFill>
                <a:latin typeface="Microsoft Sans Serif"/>
                <a:cs typeface="Microsoft Sans Serif"/>
              </a:rPr>
              <a:t>руб</a:t>
            </a:r>
            <a:endParaRPr sz="1500" baseline="2777">
              <a:latin typeface="Microsoft Sans Serif"/>
              <a:cs typeface="Microsoft Sans Serif"/>
            </a:endParaRPr>
          </a:p>
          <a:p>
            <a:pPr marL="398780" marR="279400" indent="-8255">
              <a:lnSpc>
                <a:spcPts val="1670"/>
              </a:lnSpc>
              <a:spcBef>
                <a:spcPts val="275"/>
              </a:spcBef>
              <a:tabLst>
                <a:tab pos="1071245" algn="l"/>
                <a:tab pos="1163955" algn="l"/>
              </a:tabLst>
            </a:pPr>
            <a:r>
              <a:rPr sz="1500" spc="-30" baseline="8333" dirty="0">
                <a:latin typeface="Microsoft Sans Serif"/>
                <a:cs typeface="Microsoft Sans Serif"/>
              </a:rPr>
              <a:t>Ставка	</a:t>
            </a:r>
            <a:r>
              <a:rPr sz="1000" spc="-5" dirty="0">
                <a:latin typeface="Microsoft Sans Serif"/>
                <a:cs typeface="Microsoft Sans Serif"/>
              </a:rPr>
              <a:t>от</a:t>
            </a:r>
            <a:r>
              <a:rPr sz="1000" spc="-30" dirty="0">
                <a:latin typeface="Microsoft Sans Serif"/>
                <a:cs typeface="Microsoft Sans Serif"/>
              </a:rPr>
              <a:t> </a:t>
            </a:r>
            <a:r>
              <a:rPr sz="1400" b="1" spc="-5" dirty="0">
                <a:solidFill>
                  <a:srgbClr val="932824"/>
                </a:solidFill>
                <a:latin typeface="Arial"/>
                <a:cs typeface="Arial"/>
              </a:rPr>
              <a:t>1</a:t>
            </a:r>
            <a:r>
              <a:rPr sz="1000" b="1" spc="-5" dirty="0">
                <a:solidFill>
                  <a:srgbClr val="932824"/>
                </a:solidFill>
                <a:latin typeface="Arial"/>
                <a:cs typeface="Arial"/>
              </a:rPr>
              <a:t>%</a:t>
            </a:r>
            <a:r>
              <a:rPr sz="1000" b="1" spc="-3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годовых</a:t>
            </a:r>
            <a:r>
              <a:rPr sz="10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* </a:t>
            </a:r>
            <a:r>
              <a:rPr sz="1000" spc="-250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500" spc="-37" baseline="5555" dirty="0">
                <a:latin typeface="Microsoft Sans Serif"/>
                <a:cs typeface="Microsoft Sans Serif"/>
              </a:rPr>
              <a:t>Срок		</a:t>
            </a:r>
            <a:r>
              <a:rPr sz="1000" spc="-10" dirty="0">
                <a:latin typeface="Microsoft Sans Serif"/>
                <a:cs typeface="Microsoft Sans Serif"/>
              </a:rPr>
              <a:t>до</a:t>
            </a:r>
            <a:r>
              <a:rPr sz="1000" spc="110" dirty="0">
                <a:latin typeface="Microsoft Sans Serif"/>
                <a:cs typeface="Microsoft Sans Serif"/>
              </a:rPr>
              <a:t> </a:t>
            </a:r>
            <a:r>
              <a:rPr sz="1400" b="1" dirty="0">
                <a:solidFill>
                  <a:srgbClr val="932824"/>
                </a:solidFill>
                <a:latin typeface="Arial"/>
                <a:cs typeface="Arial"/>
              </a:rPr>
              <a:t>3</a:t>
            </a:r>
            <a:r>
              <a:rPr sz="1400" b="1" spc="-2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лет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131052" y="1639823"/>
            <a:ext cx="2299970" cy="1332230"/>
          </a:xfrm>
          <a:prstGeom prst="rect">
            <a:avLst/>
          </a:prstGeom>
          <a:ln w="3175">
            <a:solidFill>
              <a:srgbClr val="F1F1F1"/>
            </a:solidFill>
          </a:ln>
        </p:spPr>
        <p:txBody>
          <a:bodyPr vert="horz" wrap="square" lIns="0" tIns="57150" rIns="0" bIns="0" rtlCol="0">
            <a:spAutoFit/>
          </a:bodyPr>
          <a:lstStyle/>
          <a:p>
            <a:pPr marL="2540" algn="ctr">
              <a:lnSpc>
                <a:spcPts val="1645"/>
              </a:lnSpc>
              <a:spcBef>
                <a:spcPts val="450"/>
              </a:spcBef>
            </a:pPr>
            <a:r>
              <a:rPr sz="1400" b="1" spc="-5" dirty="0">
                <a:solidFill>
                  <a:srgbClr val="9C674E"/>
                </a:solidFill>
                <a:latin typeface="Arial"/>
                <a:cs typeface="Arial"/>
              </a:rPr>
              <a:t>ОБОРОТНЫЙ</a:t>
            </a:r>
            <a:endParaRPr sz="1400">
              <a:latin typeface="Arial"/>
              <a:cs typeface="Arial"/>
            </a:endParaRPr>
          </a:p>
          <a:p>
            <a:pPr marL="1270" algn="ctr">
              <a:lnSpc>
                <a:spcPts val="925"/>
              </a:lnSpc>
            </a:pPr>
            <a:r>
              <a:rPr sz="800" spc="-5" dirty="0">
                <a:latin typeface="Microsoft Sans Serif"/>
                <a:cs typeface="Microsoft Sans Serif"/>
              </a:rPr>
              <a:t>на пополнение</a:t>
            </a:r>
            <a:r>
              <a:rPr sz="800" spc="1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оборотных</a:t>
            </a:r>
            <a:r>
              <a:rPr sz="800" spc="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средств</a:t>
            </a:r>
            <a:endParaRPr sz="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900">
              <a:latin typeface="Microsoft Sans Serif"/>
              <a:cs typeface="Microsoft Sans Serif"/>
            </a:endParaRPr>
          </a:p>
          <a:p>
            <a:pPr marL="415925" marR="405765" indent="8255">
              <a:lnSpc>
                <a:spcPct val="104700"/>
              </a:lnSpc>
              <a:spcBef>
                <a:spcPts val="565"/>
              </a:spcBef>
              <a:tabLst>
                <a:tab pos="1095375" algn="l"/>
                <a:tab pos="1186815" algn="l"/>
              </a:tabLst>
            </a:pPr>
            <a:r>
              <a:rPr sz="1000" spc="-10" dirty="0">
                <a:latin typeface="Microsoft Sans Serif"/>
                <a:cs typeface="Microsoft Sans Serif"/>
              </a:rPr>
              <a:t>Ра</a:t>
            </a:r>
            <a:r>
              <a:rPr sz="1000" spc="-50" dirty="0">
                <a:latin typeface="Microsoft Sans Serif"/>
                <a:cs typeface="Microsoft Sans Serif"/>
              </a:rPr>
              <a:t>з</a:t>
            </a:r>
            <a:r>
              <a:rPr sz="1000" spc="-35" dirty="0">
                <a:latin typeface="Microsoft Sans Serif"/>
                <a:cs typeface="Microsoft Sans Serif"/>
              </a:rPr>
              <a:t>м</a:t>
            </a:r>
            <a:r>
              <a:rPr sz="1000" spc="-10" dirty="0">
                <a:latin typeface="Microsoft Sans Serif"/>
                <a:cs typeface="Microsoft Sans Serif"/>
              </a:rPr>
              <a:t>е</a:t>
            </a:r>
            <a:r>
              <a:rPr sz="1000" spc="-5" dirty="0">
                <a:latin typeface="Microsoft Sans Serif"/>
                <a:cs typeface="Microsoft Sans Serif"/>
              </a:rPr>
              <a:t>р</a:t>
            </a:r>
            <a:r>
              <a:rPr sz="1000" dirty="0">
                <a:latin typeface="Microsoft Sans Serif"/>
                <a:cs typeface="Microsoft Sans Serif"/>
              </a:rPr>
              <a:t>	</a:t>
            </a:r>
            <a:r>
              <a:rPr sz="1000" spc="-200" dirty="0">
                <a:latin typeface="Microsoft Sans Serif"/>
                <a:cs typeface="Microsoft Sans Serif"/>
              </a:rPr>
              <a:t> </a:t>
            </a:r>
            <a:r>
              <a:rPr sz="1500" spc="-22" baseline="2777" dirty="0">
                <a:latin typeface="Microsoft Sans Serif"/>
                <a:cs typeface="Microsoft Sans Serif"/>
              </a:rPr>
              <a:t>д</a:t>
            </a:r>
            <a:r>
              <a:rPr sz="1500" spc="-7" baseline="2777" dirty="0">
                <a:latin typeface="Microsoft Sans Serif"/>
                <a:cs typeface="Microsoft Sans Serif"/>
              </a:rPr>
              <a:t>о</a:t>
            </a:r>
            <a:r>
              <a:rPr sz="1500" spc="30" baseline="2777" dirty="0">
                <a:latin typeface="Microsoft Sans Serif"/>
                <a:cs typeface="Microsoft Sans Serif"/>
              </a:rPr>
              <a:t> </a:t>
            </a:r>
            <a:r>
              <a:rPr sz="2100" b="1" baseline="1984" dirty="0">
                <a:solidFill>
                  <a:srgbClr val="932824"/>
                </a:solidFill>
                <a:latin typeface="Arial"/>
                <a:cs typeface="Arial"/>
              </a:rPr>
              <a:t>5</a:t>
            </a:r>
            <a:r>
              <a:rPr sz="2100" b="1" spc="-195" baseline="1984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500" spc="-44" baseline="2777" dirty="0">
                <a:solidFill>
                  <a:srgbClr val="932824"/>
                </a:solidFill>
                <a:latin typeface="Microsoft Sans Serif"/>
                <a:cs typeface="Microsoft Sans Serif"/>
              </a:rPr>
              <a:t>м</a:t>
            </a:r>
            <a:r>
              <a:rPr sz="1500" baseline="2777" dirty="0">
                <a:solidFill>
                  <a:srgbClr val="932824"/>
                </a:solidFill>
                <a:latin typeface="Microsoft Sans Serif"/>
                <a:cs typeface="Microsoft Sans Serif"/>
              </a:rPr>
              <a:t>л</a:t>
            </a:r>
            <a:r>
              <a:rPr sz="1500" spc="-15" baseline="2777" dirty="0">
                <a:solidFill>
                  <a:srgbClr val="932824"/>
                </a:solidFill>
                <a:latin typeface="Microsoft Sans Serif"/>
                <a:cs typeface="Microsoft Sans Serif"/>
              </a:rPr>
              <a:t>н</a:t>
            </a:r>
            <a:r>
              <a:rPr sz="1500" spc="30" baseline="2777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500" spc="-15" baseline="2777" dirty="0">
                <a:solidFill>
                  <a:srgbClr val="932824"/>
                </a:solidFill>
                <a:latin typeface="Microsoft Sans Serif"/>
                <a:cs typeface="Microsoft Sans Serif"/>
              </a:rPr>
              <a:t>р</a:t>
            </a:r>
            <a:r>
              <a:rPr sz="1500" spc="-60" baseline="2777" dirty="0">
                <a:solidFill>
                  <a:srgbClr val="932824"/>
                </a:solidFill>
                <a:latin typeface="Microsoft Sans Serif"/>
                <a:cs typeface="Microsoft Sans Serif"/>
              </a:rPr>
              <a:t>у</a:t>
            </a:r>
            <a:r>
              <a:rPr sz="1500" spc="-7" baseline="2777" dirty="0">
                <a:solidFill>
                  <a:srgbClr val="932824"/>
                </a:solidFill>
                <a:latin typeface="Microsoft Sans Serif"/>
                <a:cs typeface="Microsoft Sans Serif"/>
              </a:rPr>
              <a:t>б  </a:t>
            </a:r>
            <a:r>
              <a:rPr sz="1000" spc="-20" dirty="0">
                <a:latin typeface="Microsoft Sans Serif"/>
                <a:cs typeface="Microsoft Sans Serif"/>
              </a:rPr>
              <a:t>Ставка	</a:t>
            </a:r>
            <a:r>
              <a:rPr sz="1400" b="1" spc="-5" dirty="0">
                <a:solidFill>
                  <a:srgbClr val="932824"/>
                </a:solidFill>
                <a:latin typeface="Arial"/>
                <a:cs typeface="Arial"/>
              </a:rPr>
              <a:t>5</a:t>
            </a:r>
            <a:r>
              <a:rPr sz="1000" b="1" spc="-5" dirty="0">
                <a:solidFill>
                  <a:srgbClr val="932824"/>
                </a:solidFill>
                <a:latin typeface="Arial"/>
                <a:cs typeface="Arial"/>
              </a:rPr>
              <a:t>% </a:t>
            </a:r>
            <a:r>
              <a:rPr sz="1000" spc="-10" dirty="0">
                <a:latin typeface="Microsoft Sans Serif"/>
                <a:cs typeface="Microsoft Sans Serif"/>
              </a:rPr>
              <a:t>годовых 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500" spc="-37" baseline="2777" dirty="0">
                <a:latin typeface="Microsoft Sans Serif"/>
                <a:cs typeface="Microsoft Sans Serif"/>
              </a:rPr>
              <a:t>Срок		</a:t>
            </a:r>
            <a:r>
              <a:rPr sz="1000" spc="-10" dirty="0">
                <a:latin typeface="Microsoft Sans Serif"/>
                <a:cs typeface="Microsoft Sans Serif"/>
              </a:rPr>
              <a:t>до</a:t>
            </a:r>
            <a:r>
              <a:rPr sz="1000" spc="105" dirty="0">
                <a:latin typeface="Microsoft Sans Serif"/>
                <a:cs typeface="Microsoft Sans Serif"/>
              </a:rPr>
              <a:t> </a:t>
            </a:r>
            <a:r>
              <a:rPr sz="1400" b="1" dirty="0">
                <a:solidFill>
                  <a:srgbClr val="932824"/>
                </a:solidFill>
                <a:latin typeface="Arial"/>
                <a:cs typeface="Arial"/>
              </a:rPr>
              <a:t>1</a:t>
            </a:r>
            <a:r>
              <a:rPr sz="1400" b="1" spc="-3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932824"/>
                </a:solidFill>
                <a:latin typeface="Microsoft Sans Serif"/>
                <a:cs typeface="Microsoft Sans Serif"/>
              </a:rPr>
              <a:t>года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80211" y="1677416"/>
            <a:ext cx="1654175" cy="352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ctr">
              <a:lnSpc>
                <a:spcPts val="1645"/>
              </a:lnSpc>
              <a:spcBef>
                <a:spcPts val="105"/>
              </a:spcBef>
            </a:pPr>
            <a:r>
              <a:rPr sz="1400" b="1" spc="-45" dirty="0">
                <a:solidFill>
                  <a:srgbClr val="9C674E"/>
                </a:solidFill>
                <a:latin typeface="Arial"/>
                <a:cs typeface="Arial"/>
              </a:rPr>
              <a:t>А</a:t>
            </a:r>
            <a:r>
              <a:rPr sz="1400" b="1" spc="-10" dirty="0">
                <a:solidFill>
                  <a:srgbClr val="9C674E"/>
                </a:solidFill>
                <a:latin typeface="Arial"/>
                <a:cs typeface="Arial"/>
              </a:rPr>
              <a:t>НТ</a:t>
            </a:r>
            <a:r>
              <a:rPr sz="1400" b="1" dirty="0">
                <a:solidFill>
                  <a:srgbClr val="9C674E"/>
                </a:solidFill>
                <a:latin typeface="Arial"/>
                <a:cs typeface="Arial"/>
              </a:rPr>
              <a:t>И</a:t>
            </a:r>
            <a:r>
              <a:rPr sz="1400" b="1" spc="-10" dirty="0">
                <a:solidFill>
                  <a:srgbClr val="9C674E"/>
                </a:solidFill>
                <a:latin typeface="Arial"/>
                <a:cs typeface="Arial"/>
              </a:rPr>
              <a:t>К</a:t>
            </a:r>
            <a:r>
              <a:rPr sz="1400" b="1" spc="-5" dirty="0">
                <a:solidFill>
                  <a:srgbClr val="9C674E"/>
                </a:solidFill>
                <a:latin typeface="Arial"/>
                <a:cs typeface="Arial"/>
              </a:rPr>
              <a:t>Р</a:t>
            </a:r>
            <a:r>
              <a:rPr sz="1400" b="1" dirty="0">
                <a:solidFill>
                  <a:srgbClr val="9C674E"/>
                </a:solidFill>
                <a:latin typeface="Arial"/>
                <a:cs typeface="Arial"/>
              </a:rPr>
              <a:t>И</a:t>
            </a:r>
            <a:r>
              <a:rPr sz="1400" b="1" spc="-5" dirty="0">
                <a:solidFill>
                  <a:srgbClr val="9C674E"/>
                </a:solidFill>
                <a:latin typeface="Arial"/>
                <a:cs typeface="Arial"/>
              </a:rPr>
              <a:t>З</a:t>
            </a:r>
            <a:r>
              <a:rPr sz="1400" b="1" dirty="0">
                <a:solidFill>
                  <a:srgbClr val="9C674E"/>
                </a:solidFill>
                <a:latin typeface="Arial"/>
                <a:cs typeface="Arial"/>
              </a:rPr>
              <a:t>И</a:t>
            </a:r>
            <a:r>
              <a:rPr sz="1400" b="1" spc="-10" dirty="0">
                <a:solidFill>
                  <a:srgbClr val="9C674E"/>
                </a:solidFill>
                <a:latin typeface="Arial"/>
                <a:cs typeface="Arial"/>
              </a:rPr>
              <a:t>СН</a:t>
            </a:r>
            <a:r>
              <a:rPr sz="1400" b="1" dirty="0">
                <a:solidFill>
                  <a:srgbClr val="9C674E"/>
                </a:solidFill>
                <a:latin typeface="Arial"/>
                <a:cs typeface="Arial"/>
              </a:rPr>
              <a:t>ЫЙ</a:t>
            </a:r>
            <a:endParaRPr sz="1400">
              <a:latin typeface="Arial"/>
              <a:cs typeface="Arial"/>
            </a:endParaRPr>
          </a:p>
          <a:p>
            <a:pPr marR="3810" algn="ctr">
              <a:lnSpc>
                <a:spcPts val="925"/>
              </a:lnSpc>
            </a:pPr>
            <a:r>
              <a:rPr sz="800" dirty="0">
                <a:latin typeface="Microsoft Sans Serif"/>
                <a:cs typeface="Microsoft Sans Serif"/>
              </a:rPr>
              <a:t>для</a:t>
            </a:r>
            <a:r>
              <a:rPr sz="800" spc="-1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всех </a:t>
            </a:r>
            <a:r>
              <a:rPr sz="800" spc="-5" dirty="0">
                <a:latin typeface="Microsoft Sans Serif"/>
                <a:cs typeface="Microsoft Sans Serif"/>
              </a:rPr>
              <a:t>видов</a:t>
            </a:r>
            <a:r>
              <a:rPr sz="80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деятельности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46576" y="4088993"/>
            <a:ext cx="424815" cy="455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" marR="5080" indent="-8255">
              <a:lnSpc>
                <a:spcPct val="141000"/>
              </a:lnSpc>
              <a:spcBef>
                <a:spcPts val="100"/>
              </a:spcBef>
            </a:pPr>
            <a:r>
              <a:rPr sz="1000" spc="-10" dirty="0">
                <a:latin typeface="Microsoft Sans Serif"/>
                <a:cs typeface="Microsoft Sans Serif"/>
              </a:rPr>
              <a:t>С</a:t>
            </a:r>
            <a:r>
              <a:rPr sz="1000" spc="-5" dirty="0">
                <a:latin typeface="Microsoft Sans Serif"/>
                <a:cs typeface="Microsoft Sans Serif"/>
              </a:rPr>
              <a:t>т</a:t>
            </a:r>
            <a:r>
              <a:rPr sz="1000" spc="-10" dirty="0">
                <a:latin typeface="Microsoft Sans Serif"/>
                <a:cs typeface="Microsoft Sans Serif"/>
              </a:rPr>
              <a:t>ав</a:t>
            </a:r>
            <a:r>
              <a:rPr sz="1000" spc="-75" dirty="0">
                <a:latin typeface="Microsoft Sans Serif"/>
                <a:cs typeface="Microsoft Sans Serif"/>
              </a:rPr>
              <a:t>к</a:t>
            </a:r>
            <a:r>
              <a:rPr sz="1000" spc="-5" dirty="0">
                <a:latin typeface="Microsoft Sans Serif"/>
                <a:cs typeface="Microsoft Sans Serif"/>
              </a:rPr>
              <a:t>а  </a:t>
            </a:r>
            <a:r>
              <a:rPr sz="1000" spc="-25" dirty="0">
                <a:latin typeface="Microsoft Sans Serif"/>
                <a:cs typeface="Microsoft Sans Serif"/>
              </a:rPr>
              <a:t>Срок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57960" y="3850030"/>
            <a:ext cx="460375" cy="6877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R="5080" indent="7620" algn="just">
              <a:lnSpc>
                <a:spcPct val="143800"/>
              </a:lnSpc>
              <a:spcBef>
                <a:spcPts val="135"/>
              </a:spcBef>
            </a:pPr>
            <a:r>
              <a:rPr sz="1000" spc="-10" dirty="0">
                <a:latin typeface="Microsoft Sans Serif"/>
                <a:cs typeface="Microsoft Sans Serif"/>
              </a:rPr>
              <a:t>Ра</a:t>
            </a:r>
            <a:r>
              <a:rPr sz="1000" spc="-50" dirty="0">
                <a:latin typeface="Microsoft Sans Serif"/>
                <a:cs typeface="Microsoft Sans Serif"/>
              </a:rPr>
              <a:t>з</a:t>
            </a:r>
            <a:r>
              <a:rPr sz="1000" spc="-35" dirty="0">
                <a:latin typeface="Microsoft Sans Serif"/>
                <a:cs typeface="Microsoft Sans Serif"/>
              </a:rPr>
              <a:t>м</a:t>
            </a:r>
            <a:r>
              <a:rPr sz="1000" spc="-10" dirty="0">
                <a:latin typeface="Microsoft Sans Serif"/>
                <a:cs typeface="Microsoft Sans Serif"/>
              </a:rPr>
              <a:t>е</a:t>
            </a:r>
            <a:r>
              <a:rPr sz="1000" spc="-5" dirty="0">
                <a:latin typeface="Microsoft Sans Serif"/>
                <a:cs typeface="Microsoft Sans Serif"/>
              </a:rPr>
              <a:t>р  </a:t>
            </a:r>
            <a:r>
              <a:rPr sz="1000" spc="-20" dirty="0">
                <a:latin typeface="Microsoft Sans Serif"/>
                <a:cs typeface="Microsoft Sans Serif"/>
              </a:rPr>
              <a:t>Ставка </a:t>
            </a:r>
            <a:r>
              <a:rPr sz="1000" spc="-254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Срок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39519" y="3860393"/>
            <a:ext cx="982980" cy="68453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8255">
              <a:lnSpc>
                <a:spcPct val="100000"/>
              </a:lnSpc>
              <a:spcBef>
                <a:spcPts val="280"/>
              </a:spcBef>
            </a:pPr>
            <a:r>
              <a:rPr sz="1000" spc="-15" dirty="0">
                <a:latin typeface="Microsoft Sans Serif"/>
                <a:cs typeface="Microsoft Sans Serif"/>
              </a:rPr>
              <a:t>д</a:t>
            </a:r>
            <a:r>
              <a:rPr sz="1000" spc="-5" dirty="0">
                <a:latin typeface="Microsoft Sans Serif"/>
                <a:cs typeface="Microsoft Sans Serif"/>
              </a:rPr>
              <a:t>о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400" b="1" spc="-5" dirty="0">
                <a:solidFill>
                  <a:srgbClr val="932824"/>
                </a:solidFill>
                <a:latin typeface="Arial"/>
                <a:cs typeface="Arial"/>
              </a:rPr>
              <a:t>50</a:t>
            </a:r>
            <a:r>
              <a:rPr sz="1400" b="1" dirty="0">
                <a:solidFill>
                  <a:srgbClr val="932824"/>
                </a:solidFill>
                <a:latin typeface="Arial"/>
                <a:cs typeface="Arial"/>
              </a:rPr>
              <a:t>0</a:t>
            </a:r>
            <a:r>
              <a:rPr sz="1400" b="1" spc="-14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тыс</a:t>
            </a:r>
            <a:r>
              <a:rPr sz="1000" spc="25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р</a:t>
            </a:r>
            <a:r>
              <a:rPr sz="1000" spc="-40" dirty="0">
                <a:solidFill>
                  <a:srgbClr val="932824"/>
                </a:solidFill>
                <a:latin typeface="Microsoft Sans Serif"/>
                <a:cs typeface="Microsoft Sans Serif"/>
              </a:rPr>
              <a:t>у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б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ts val="1575"/>
              </a:lnSpc>
              <a:spcBef>
                <a:spcPts val="180"/>
              </a:spcBef>
            </a:pPr>
            <a:r>
              <a:rPr sz="1400" b="1" spc="-5" dirty="0">
                <a:solidFill>
                  <a:srgbClr val="932824"/>
                </a:solidFill>
                <a:latin typeface="Arial"/>
                <a:cs typeface="Arial"/>
              </a:rPr>
              <a:t>1</a:t>
            </a:r>
            <a:r>
              <a:rPr sz="1000" b="1" spc="-5" dirty="0">
                <a:solidFill>
                  <a:srgbClr val="932824"/>
                </a:solidFill>
                <a:latin typeface="Arial"/>
                <a:cs typeface="Arial"/>
              </a:rPr>
              <a:t>%</a:t>
            </a:r>
            <a:r>
              <a:rPr sz="1000" b="1" spc="-5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годовых</a:t>
            </a:r>
            <a:endParaRPr sz="1000">
              <a:latin typeface="Microsoft Sans Serif"/>
              <a:cs typeface="Microsoft Sans Serif"/>
            </a:endParaRPr>
          </a:p>
          <a:p>
            <a:pPr marL="62230">
              <a:lnSpc>
                <a:spcPts val="1575"/>
              </a:lnSpc>
            </a:pPr>
            <a:r>
              <a:rPr sz="1000" spc="-10" dirty="0">
                <a:latin typeface="Microsoft Sans Serif"/>
                <a:cs typeface="Microsoft Sans Serif"/>
              </a:rPr>
              <a:t>до</a:t>
            </a:r>
            <a:r>
              <a:rPr sz="1000" spc="90" dirty="0">
                <a:latin typeface="Microsoft Sans Serif"/>
                <a:cs typeface="Microsoft Sans Serif"/>
              </a:rPr>
              <a:t> </a:t>
            </a:r>
            <a:r>
              <a:rPr sz="1400" b="1" dirty="0">
                <a:solidFill>
                  <a:srgbClr val="932824"/>
                </a:solidFill>
                <a:latin typeface="Arial"/>
                <a:cs typeface="Arial"/>
              </a:rPr>
              <a:t>3</a:t>
            </a:r>
            <a:r>
              <a:rPr sz="1400" b="1" spc="-3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лет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59180" y="2214905"/>
            <a:ext cx="460375" cy="6877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R="5080" indent="7620" algn="just">
              <a:lnSpc>
                <a:spcPct val="143900"/>
              </a:lnSpc>
              <a:spcBef>
                <a:spcPts val="135"/>
              </a:spcBef>
            </a:pPr>
            <a:r>
              <a:rPr sz="1000" spc="-10" dirty="0">
                <a:latin typeface="Microsoft Sans Serif"/>
                <a:cs typeface="Microsoft Sans Serif"/>
              </a:rPr>
              <a:t>Ра</a:t>
            </a:r>
            <a:r>
              <a:rPr sz="1000" spc="-50" dirty="0">
                <a:latin typeface="Microsoft Sans Serif"/>
                <a:cs typeface="Microsoft Sans Serif"/>
              </a:rPr>
              <a:t>з</a:t>
            </a:r>
            <a:r>
              <a:rPr sz="1000" spc="-35" dirty="0">
                <a:latin typeface="Microsoft Sans Serif"/>
                <a:cs typeface="Microsoft Sans Serif"/>
              </a:rPr>
              <a:t>м</a:t>
            </a:r>
            <a:r>
              <a:rPr sz="1000" spc="-10" dirty="0">
                <a:latin typeface="Microsoft Sans Serif"/>
                <a:cs typeface="Microsoft Sans Serif"/>
              </a:rPr>
              <a:t>е</a:t>
            </a:r>
            <a:r>
              <a:rPr sz="1000" spc="-5" dirty="0">
                <a:latin typeface="Microsoft Sans Serif"/>
                <a:cs typeface="Microsoft Sans Serif"/>
              </a:rPr>
              <a:t>р  </a:t>
            </a:r>
            <a:r>
              <a:rPr sz="1000" spc="-20" dirty="0">
                <a:latin typeface="Microsoft Sans Serif"/>
                <a:cs typeface="Microsoft Sans Serif"/>
              </a:rPr>
              <a:t>Ставка </a:t>
            </a:r>
            <a:r>
              <a:rPr sz="1000" spc="-254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Срок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739138" y="2213457"/>
            <a:ext cx="974090" cy="69659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30"/>
              </a:spcBef>
            </a:pPr>
            <a:r>
              <a:rPr sz="1000" spc="-15" dirty="0">
                <a:latin typeface="Microsoft Sans Serif"/>
                <a:cs typeface="Microsoft Sans Serif"/>
              </a:rPr>
              <a:t>д</a:t>
            </a:r>
            <a:r>
              <a:rPr sz="1000" spc="-5" dirty="0">
                <a:latin typeface="Microsoft Sans Serif"/>
                <a:cs typeface="Microsoft Sans Serif"/>
              </a:rPr>
              <a:t>о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400" b="1" spc="-5" dirty="0">
                <a:solidFill>
                  <a:srgbClr val="932824"/>
                </a:solidFill>
                <a:latin typeface="Arial"/>
                <a:cs typeface="Arial"/>
              </a:rPr>
              <a:t>50</a:t>
            </a:r>
            <a:r>
              <a:rPr sz="1400" b="1" dirty="0">
                <a:solidFill>
                  <a:srgbClr val="932824"/>
                </a:solidFill>
                <a:latin typeface="Arial"/>
                <a:cs typeface="Arial"/>
              </a:rPr>
              <a:t>0</a:t>
            </a:r>
            <a:r>
              <a:rPr sz="1400" b="1" spc="-14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тыс</a:t>
            </a:r>
            <a:r>
              <a:rPr sz="1000" spc="30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р</a:t>
            </a:r>
            <a:r>
              <a:rPr sz="1000" spc="-40" dirty="0">
                <a:solidFill>
                  <a:srgbClr val="932824"/>
                </a:solidFill>
                <a:latin typeface="Microsoft Sans Serif"/>
                <a:cs typeface="Microsoft Sans Serif"/>
              </a:rPr>
              <a:t>у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б</a:t>
            </a:r>
            <a:endParaRPr sz="1000">
              <a:latin typeface="Microsoft Sans Serif"/>
              <a:cs typeface="Microsoft Sans Serif"/>
            </a:endParaRPr>
          </a:p>
          <a:p>
            <a:pPr marL="1270">
              <a:lnSpc>
                <a:spcPts val="1570"/>
              </a:lnSpc>
              <a:spcBef>
                <a:spcPts val="229"/>
              </a:spcBef>
            </a:pPr>
            <a:r>
              <a:rPr sz="1400" b="1" spc="-5" dirty="0">
                <a:solidFill>
                  <a:srgbClr val="932824"/>
                </a:solidFill>
                <a:latin typeface="Arial"/>
                <a:cs typeface="Arial"/>
              </a:rPr>
              <a:t>5</a:t>
            </a:r>
            <a:r>
              <a:rPr sz="1000" b="1" spc="-5" dirty="0">
                <a:solidFill>
                  <a:srgbClr val="932824"/>
                </a:solidFill>
                <a:latin typeface="Arial"/>
                <a:cs typeface="Arial"/>
              </a:rPr>
              <a:t>%</a:t>
            </a:r>
            <a:r>
              <a:rPr sz="1000" b="1" spc="-5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годовых</a:t>
            </a:r>
            <a:endParaRPr sz="1000">
              <a:latin typeface="Microsoft Sans Serif"/>
              <a:cs typeface="Microsoft Sans Serif"/>
            </a:endParaRPr>
          </a:p>
          <a:p>
            <a:pPr marL="64769">
              <a:lnSpc>
                <a:spcPts val="1570"/>
              </a:lnSpc>
            </a:pPr>
            <a:r>
              <a:rPr sz="1000" spc="-10" dirty="0">
                <a:latin typeface="Microsoft Sans Serif"/>
                <a:cs typeface="Microsoft Sans Serif"/>
              </a:rPr>
              <a:t>до</a:t>
            </a:r>
            <a:r>
              <a:rPr sz="1000" spc="95" dirty="0">
                <a:latin typeface="Microsoft Sans Serif"/>
                <a:cs typeface="Microsoft Sans Serif"/>
              </a:rPr>
              <a:t> </a:t>
            </a:r>
            <a:r>
              <a:rPr sz="1400" b="1" dirty="0">
                <a:solidFill>
                  <a:srgbClr val="932824"/>
                </a:solidFill>
                <a:latin typeface="Arial"/>
                <a:cs typeface="Arial"/>
              </a:rPr>
              <a:t>1</a:t>
            </a:r>
            <a:r>
              <a:rPr sz="1400" b="1" spc="-3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932824"/>
                </a:solidFill>
                <a:latin typeface="Microsoft Sans Serif"/>
                <a:cs typeface="Microsoft Sans Serif"/>
              </a:rPr>
              <a:t>года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479290" y="4127703"/>
            <a:ext cx="739140" cy="444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ts val="1650"/>
              </a:lnSpc>
              <a:spcBef>
                <a:spcPts val="100"/>
              </a:spcBef>
            </a:pPr>
            <a:r>
              <a:rPr sz="1400" b="1" spc="-5" dirty="0">
                <a:solidFill>
                  <a:srgbClr val="932824"/>
                </a:solidFill>
                <a:latin typeface="Arial"/>
                <a:cs typeface="Arial"/>
              </a:rPr>
              <a:t>1</a:t>
            </a:r>
            <a:r>
              <a:rPr sz="1000" b="1" spc="-5" dirty="0">
                <a:solidFill>
                  <a:srgbClr val="932824"/>
                </a:solidFill>
                <a:latin typeface="Arial"/>
                <a:cs typeface="Arial"/>
              </a:rPr>
              <a:t>%</a:t>
            </a:r>
            <a:r>
              <a:rPr sz="1000" b="1" spc="-1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г</a:t>
            </a:r>
            <a:r>
              <a:rPr sz="1000" spc="-10" dirty="0">
                <a:latin typeface="Microsoft Sans Serif"/>
                <a:cs typeface="Microsoft Sans Serif"/>
              </a:rPr>
              <a:t>о</a:t>
            </a:r>
            <a:r>
              <a:rPr sz="1000" spc="-15" dirty="0">
                <a:latin typeface="Microsoft Sans Serif"/>
                <a:cs typeface="Microsoft Sans Serif"/>
              </a:rPr>
              <a:t>д</a:t>
            </a:r>
            <a:r>
              <a:rPr sz="1000" spc="-10" dirty="0">
                <a:latin typeface="Microsoft Sans Serif"/>
                <a:cs typeface="Microsoft Sans Serif"/>
              </a:rPr>
              <a:t>ов</a:t>
            </a:r>
            <a:r>
              <a:rPr sz="1000" spc="-5" dirty="0">
                <a:latin typeface="Microsoft Sans Serif"/>
                <a:cs typeface="Microsoft Sans Serif"/>
              </a:rPr>
              <a:t>ых</a:t>
            </a:r>
            <a:endParaRPr sz="1000">
              <a:latin typeface="Microsoft Sans Serif"/>
              <a:cs typeface="Microsoft Sans Serif"/>
            </a:endParaRPr>
          </a:p>
          <a:p>
            <a:pPr marL="95250">
              <a:lnSpc>
                <a:spcPts val="1650"/>
              </a:lnSpc>
            </a:pPr>
            <a:r>
              <a:rPr sz="1000" spc="-15" dirty="0">
                <a:latin typeface="Microsoft Sans Serif"/>
                <a:cs typeface="Microsoft Sans Serif"/>
              </a:rPr>
              <a:t>д</a:t>
            </a:r>
            <a:r>
              <a:rPr sz="1000" spc="-5" dirty="0">
                <a:latin typeface="Microsoft Sans Serif"/>
                <a:cs typeface="Microsoft Sans Serif"/>
              </a:rPr>
              <a:t>о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400" b="1" dirty="0">
                <a:solidFill>
                  <a:srgbClr val="932824"/>
                </a:solidFill>
                <a:latin typeface="Arial"/>
                <a:cs typeface="Arial"/>
              </a:rPr>
              <a:t>3</a:t>
            </a:r>
            <a:r>
              <a:rPr sz="1400" b="1" spc="-13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932824"/>
                </a:solidFill>
                <a:latin typeface="Microsoft Sans Serif"/>
                <a:cs typeface="Microsoft Sans Serif"/>
              </a:rPr>
              <a:t>л</a:t>
            </a:r>
            <a:r>
              <a:rPr sz="10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е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т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854830" y="3291332"/>
            <a:ext cx="1615440" cy="824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22555" algn="ctr">
              <a:lnSpc>
                <a:spcPts val="1645"/>
              </a:lnSpc>
              <a:spcBef>
                <a:spcPts val="100"/>
              </a:spcBef>
            </a:pPr>
            <a:r>
              <a:rPr sz="1400" b="1" spc="-15" dirty="0">
                <a:solidFill>
                  <a:srgbClr val="9C674E"/>
                </a:solidFill>
                <a:latin typeface="Arial"/>
                <a:cs typeface="Arial"/>
              </a:rPr>
              <a:t>САМОЗАНЯТЫЙ</a:t>
            </a:r>
            <a:endParaRPr sz="1400">
              <a:latin typeface="Arial"/>
              <a:cs typeface="Arial"/>
            </a:endParaRPr>
          </a:p>
          <a:p>
            <a:pPr marL="120014" marR="241935" algn="ctr">
              <a:lnSpc>
                <a:spcPts val="860"/>
              </a:lnSpc>
              <a:spcBef>
                <a:spcPts val="80"/>
              </a:spcBef>
            </a:pPr>
            <a:r>
              <a:rPr sz="800" spc="-10" dirty="0">
                <a:latin typeface="Microsoft Sans Serif"/>
                <a:cs typeface="Microsoft Sans Serif"/>
              </a:rPr>
              <a:t>плательщикам</a:t>
            </a:r>
            <a:r>
              <a:rPr sz="800" spc="-5" dirty="0">
                <a:latin typeface="Microsoft Sans Serif"/>
                <a:cs typeface="Microsoft Sans Serif"/>
              </a:rPr>
              <a:t> налога</a:t>
            </a:r>
            <a:r>
              <a:rPr sz="80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на </a:t>
            </a:r>
            <a:r>
              <a:rPr sz="80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профессиональный</a:t>
            </a:r>
            <a:r>
              <a:rPr sz="800" spc="-3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доход</a:t>
            </a:r>
            <a:endParaRPr sz="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tabLst>
                <a:tab pos="626745" algn="l"/>
              </a:tabLst>
            </a:pPr>
            <a:r>
              <a:rPr sz="1000" spc="-20" dirty="0">
                <a:latin typeface="Microsoft Sans Serif"/>
                <a:cs typeface="Microsoft Sans Serif"/>
              </a:rPr>
              <a:t>Размер	</a:t>
            </a:r>
            <a:r>
              <a:rPr sz="1500" spc="-15" baseline="2777" dirty="0">
                <a:latin typeface="Microsoft Sans Serif"/>
                <a:cs typeface="Microsoft Sans Serif"/>
              </a:rPr>
              <a:t>до</a:t>
            </a:r>
            <a:r>
              <a:rPr sz="1500" spc="-7" baseline="2777" dirty="0">
                <a:latin typeface="Microsoft Sans Serif"/>
                <a:cs typeface="Microsoft Sans Serif"/>
              </a:rPr>
              <a:t> </a:t>
            </a:r>
            <a:r>
              <a:rPr sz="2100" b="1" baseline="1984" dirty="0">
                <a:solidFill>
                  <a:srgbClr val="932824"/>
                </a:solidFill>
                <a:latin typeface="Arial"/>
                <a:cs typeface="Arial"/>
              </a:rPr>
              <a:t>500</a:t>
            </a:r>
            <a:r>
              <a:rPr sz="2100" b="1" spc="-67" baseline="1984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500" spc="-7" baseline="2777" dirty="0">
                <a:solidFill>
                  <a:srgbClr val="932824"/>
                </a:solidFill>
                <a:latin typeface="Microsoft Sans Serif"/>
                <a:cs typeface="Microsoft Sans Serif"/>
              </a:rPr>
              <a:t>тыс </a:t>
            </a:r>
            <a:r>
              <a:rPr sz="1500" spc="-22" baseline="2777" dirty="0">
                <a:solidFill>
                  <a:srgbClr val="932824"/>
                </a:solidFill>
                <a:latin typeface="Microsoft Sans Serif"/>
                <a:cs typeface="Microsoft Sans Serif"/>
              </a:rPr>
              <a:t>руб</a:t>
            </a:r>
            <a:endParaRPr sz="1500" baseline="2777">
              <a:latin typeface="Microsoft Sans Serif"/>
              <a:cs typeface="Microsoft Sans Serif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423914" y="3827779"/>
            <a:ext cx="579755" cy="7366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5080">
              <a:lnSpc>
                <a:spcPct val="154800"/>
              </a:lnSpc>
              <a:spcBef>
                <a:spcPts val="125"/>
              </a:spcBef>
            </a:pPr>
            <a:r>
              <a:rPr sz="1000" spc="-20" dirty="0">
                <a:latin typeface="Microsoft Sans Serif"/>
                <a:cs typeface="Microsoft Sans Serif"/>
              </a:rPr>
              <a:t>Размер </a:t>
            </a:r>
            <a:r>
              <a:rPr sz="1000" spc="-15" dirty="0">
                <a:latin typeface="Microsoft Sans Serif"/>
                <a:cs typeface="Microsoft Sans Serif"/>
              </a:rPr>
              <a:t> </a:t>
            </a:r>
            <a:r>
              <a:rPr sz="1000" spc="-95" dirty="0">
                <a:latin typeface="Microsoft Sans Serif"/>
                <a:cs typeface="Microsoft Sans Serif"/>
              </a:rPr>
              <a:t>К</a:t>
            </a:r>
            <a:r>
              <a:rPr sz="1000" spc="-10" dirty="0">
                <a:latin typeface="Microsoft Sans Serif"/>
                <a:cs typeface="Microsoft Sans Serif"/>
              </a:rPr>
              <a:t>о</a:t>
            </a:r>
            <a:r>
              <a:rPr sz="1000" spc="-35" dirty="0">
                <a:latin typeface="Microsoft Sans Serif"/>
                <a:cs typeface="Microsoft Sans Serif"/>
              </a:rPr>
              <a:t>м</a:t>
            </a:r>
            <a:r>
              <a:rPr sz="1000" spc="-10" dirty="0">
                <a:latin typeface="Microsoft Sans Serif"/>
                <a:cs typeface="Microsoft Sans Serif"/>
              </a:rPr>
              <a:t>и</a:t>
            </a:r>
            <a:r>
              <a:rPr sz="1000" dirty="0">
                <a:latin typeface="Microsoft Sans Serif"/>
                <a:cs typeface="Microsoft Sans Serif"/>
              </a:rPr>
              <a:t>сс</a:t>
            </a:r>
            <a:r>
              <a:rPr sz="1000" spc="-10" dirty="0">
                <a:latin typeface="Microsoft Sans Serif"/>
                <a:cs typeface="Microsoft Sans Serif"/>
              </a:rPr>
              <a:t>и</a:t>
            </a:r>
            <a:r>
              <a:rPr sz="1000" spc="-5" dirty="0">
                <a:latin typeface="Microsoft Sans Serif"/>
                <a:cs typeface="Microsoft Sans Serif"/>
              </a:rPr>
              <a:t>я  </a:t>
            </a:r>
            <a:r>
              <a:rPr sz="1000" spc="-25" dirty="0">
                <a:latin typeface="Microsoft Sans Serif"/>
                <a:cs typeface="Microsoft Sans Serif"/>
              </a:rPr>
              <a:t>Срок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286497" y="3810711"/>
            <a:ext cx="922019" cy="76073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509"/>
              </a:spcBef>
            </a:pPr>
            <a:r>
              <a:rPr sz="1000" spc="-10" dirty="0">
                <a:latin typeface="Microsoft Sans Serif"/>
                <a:cs typeface="Microsoft Sans Serif"/>
              </a:rPr>
              <a:t>до</a:t>
            </a:r>
            <a:r>
              <a:rPr sz="1000" spc="114" dirty="0">
                <a:latin typeface="Microsoft Sans Serif"/>
                <a:cs typeface="Microsoft Sans Serif"/>
              </a:rPr>
              <a:t> </a:t>
            </a:r>
            <a:r>
              <a:rPr sz="1400" b="1" spc="-5" dirty="0">
                <a:solidFill>
                  <a:srgbClr val="932824"/>
                </a:solidFill>
                <a:latin typeface="Arial"/>
                <a:cs typeface="Arial"/>
              </a:rPr>
              <a:t>25</a:t>
            </a:r>
            <a:r>
              <a:rPr sz="1400" b="1" spc="-1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932824"/>
                </a:solidFill>
                <a:latin typeface="Microsoft Sans Serif"/>
                <a:cs typeface="Microsoft Sans Serif"/>
              </a:rPr>
              <a:t>млн</a:t>
            </a:r>
            <a:r>
              <a:rPr sz="1000" spc="20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932824"/>
                </a:solidFill>
                <a:latin typeface="Microsoft Sans Serif"/>
                <a:cs typeface="Microsoft Sans Serif"/>
              </a:rPr>
              <a:t>руб</a:t>
            </a:r>
            <a:endParaRPr sz="1000">
              <a:latin typeface="Microsoft Sans Serif"/>
              <a:cs typeface="Microsoft Sans Serif"/>
            </a:endParaRPr>
          </a:p>
          <a:p>
            <a:pPr marR="32384" algn="ctr">
              <a:lnSpc>
                <a:spcPts val="1645"/>
              </a:lnSpc>
              <a:spcBef>
                <a:spcPts val="409"/>
              </a:spcBef>
            </a:pPr>
            <a:r>
              <a:rPr sz="1400" b="1" dirty="0">
                <a:solidFill>
                  <a:srgbClr val="932824"/>
                </a:solidFill>
                <a:latin typeface="Arial"/>
                <a:cs typeface="Arial"/>
              </a:rPr>
              <a:t>0,5</a:t>
            </a:r>
            <a:r>
              <a:rPr sz="1000" b="1" spc="-5" dirty="0">
                <a:solidFill>
                  <a:srgbClr val="932824"/>
                </a:solidFill>
                <a:latin typeface="Arial"/>
                <a:cs typeface="Arial"/>
              </a:rPr>
              <a:t>%</a:t>
            </a:r>
            <a:r>
              <a:rPr sz="1000" b="1" spc="-2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г</a:t>
            </a:r>
            <a:r>
              <a:rPr sz="1000" spc="-10" dirty="0">
                <a:latin typeface="Microsoft Sans Serif"/>
                <a:cs typeface="Microsoft Sans Serif"/>
              </a:rPr>
              <a:t>о</a:t>
            </a:r>
            <a:r>
              <a:rPr sz="1000" spc="-15" dirty="0">
                <a:latin typeface="Microsoft Sans Serif"/>
                <a:cs typeface="Microsoft Sans Serif"/>
              </a:rPr>
              <a:t>д</a:t>
            </a:r>
            <a:r>
              <a:rPr sz="1000" spc="-10" dirty="0">
                <a:latin typeface="Microsoft Sans Serif"/>
                <a:cs typeface="Microsoft Sans Serif"/>
              </a:rPr>
              <a:t>ов</a:t>
            </a:r>
            <a:r>
              <a:rPr sz="1000" spc="-5" dirty="0">
                <a:latin typeface="Microsoft Sans Serif"/>
                <a:cs typeface="Microsoft Sans Serif"/>
              </a:rPr>
              <a:t>ых</a:t>
            </a:r>
            <a:endParaRPr sz="1000">
              <a:latin typeface="Microsoft Sans Serif"/>
              <a:cs typeface="Microsoft Sans Serif"/>
            </a:endParaRPr>
          </a:p>
          <a:p>
            <a:pPr marR="80010" algn="ctr">
              <a:lnSpc>
                <a:spcPts val="1645"/>
              </a:lnSpc>
            </a:pPr>
            <a:r>
              <a:rPr sz="1000" spc="-10" dirty="0">
                <a:latin typeface="Microsoft Sans Serif"/>
                <a:cs typeface="Microsoft Sans Serif"/>
              </a:rPr>
              <a:t>до</a:t>
            </a:r>
            <a:r>
              <a:rPr sz="1000" spc="90" dirty="0">
                <a:latin typeface="Microsoft Sans Serif"/>
                <a:cs typeface="Microsoft Sans Serif"/>
              </a:rPr>
              <a:t> </a:t>
            </a:r>
            <a:r>
              <a:rPr sz="1400" b="1" dirty="0">
                <a:solidFill>
                  <a:srgbClr val="932824"/>
                </a:solidFill>
                <a:latin typeface="Arial"/>
                <a:cs typeface="Arial"/>
              </a:rPr>
              <a:t>5</a:t>
            </a:r>
            <a:r>
              <a:rPr sz="1400" b="1" spc="-3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лет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667625" y="346684"/>
            <a:ext cx="1172210" cy="41465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-10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6FC0"/>
                </a:solidFill>
                <a:latin typeface="Microsoft Sans Serif"/>
                <a:cs typeface="Microsoft Sans Serif"/>
              </a:rPr>
              <a:t>fond76.ru</a:t>
            </a:r>
            <a:endParaRPr sz="1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7E7E7E"/>
                </a:solidFill>
                <a:latin typeface="Microsoft Sans Serif"/>
                <a:cs typeface="Microsoft Sans Serif"/>
              </a:rPr>
              <a:t>(4852)</a:t>
            </a:r>
            <a:r>
              <a:rPr sz="11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58-80-84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217030" y="3293490"/>
            <a:ext cx="2127250" cy="462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810" algn="ctr">
              <a:lnSpc>
                <a:spcPts val="1645"/>
              </a:lnSpc>
              <a:spcBef>
                <a:spcPts val="100"/>
              </a:spcBef>
            </a:pPr>
            <a:r>
              <a:rPr sz="1400" b="1" spc="-15" dirty="0">
                <a:solidFill>
                  <a:srgbClr val="9C674E"/>
                </a:solidFill>
                <a:latin typeface="Arial"/>
                <a:cs typeface="Arial"/>
              </a:rPr>
              <a:t>ПОРУЧИТЕЛЬСТВО</a:t>
            </a:r>
            <a:endParaRPr sz="1400">
              <a:latin typeface="Arial"/>
              <a:cs typeface="Arial"/>
            </a:endParaRPr>
          </a:p>
          <a:p>
            <a:pPr marR="5080" algn="ctr">
              <a:lnSpc>
                <a:spcPts val="860"/>
              </a:lnSpc>
              <a:spcBef>
                <a:spcPts val="80"/>
              </a:spcBef>
            </a:pPr>
            <a:r>
              <a:rPr sz="800" dirty="0">
                <a:solidFill>
                  <a:srgbClr val="393939"/>
                </a:solidFill>
                <a:latin typeface="Microsoft Sans Serif"/>
                <a:cs typeface="Microsoft Sans Serif"/>
              </a:rPr>
              <a:t>если </a:t>
            </a:r>
            <a:r>
              <a:rPr sz="800" spc="-5" dirty="0">
                <a:solidFill>
                  <a:srgbClr val="393939"/>
                </a:solidFill>
                <a:latin typeface="Microsoft Sans Serif"/>
                <a:cs typeface="Microsoft Sans Serif"/>
              </a:rPr>
              <a:t>не располагают</a:t>
            </a:r>
            <a:r>
              <a:rPr sz="800" spc="20" dirty="0">
                <a:solidFill>
                  <a:srgbClr val="393939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393939"/>
                </a:solidFill>
                <a:latin typeface="Microsoft Sans Serif"/>
                <a:cs typeface="Microsoft Sans Serif"/>
              </a:rPr>
              <a:t>достаточным</a:t>
            </a:r>
            <a:r>
              <a:rPr sz="800" spc="-25" dirty="0">
                <a:solidFill>
                  <a:srgbClr val="393939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393939"/>
                </a:solidFill>
                <a:latin typeface="Microsoft Sans Serif"/>
                <a:cs typeface="Microsoft Sans Serif"/>
              </a:rPr>
              <a:t>объемом </a:t>
            </a:r>
            <a:r>
              <a:rPr sz="800" spc="-200" dirty="0">
                <a:solidFill>
                  <a:srgbClr val="393939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393939"/>
                </a:solidFill>
                <a:latin typeface="Microsoft Sans Serif"/>
                <a:cs typeface="Microsoft Sans Serif"/>
              </a:rPr>
              <a:t>обеспечения</a:t>
            </a:r>
            <a:r>
              <a:rPr sz="800" spc="20" dirty="0">
                <a:solidFill>
                  <a:srgbClr val="393939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393939"/>
                </a:solidFill>
                <a:latin typeface="Microsoft Sans Serif"/>
                <a:cs typeface="Microsoft Sans Serif"/>
              </a:rPr>
              <a:t>по</a:t>
            </a:r>
            <a:r>
              <a:rPr sz="800" spc="15" dirty="0">
                <a:solidFill>
                  <a:srgbClr val="393939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393939"/>
                </a:solidFill>
                <a:latin typeface="Microsoft Sans Serif"/>
                <a:cs typeface="Microsoft Sans Serif"/>
              </a:rPr>
              <a:t>кредиту,</a:t>
            </a:r>
            <a:r>
              <a:rPr sz="800" spc="10" dirty="0">
                <a:solidFill>
                  <a:srgbClr val="393939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393939"/>
                </a:solidFill>
                <a:latin typeface="Microsoft Sans Serif"/>
                <a:cs typeface="Microsoft Sans Serif"/>
              </a:rPr>
              <a:t>гарантии,</a:t>
            </a:r>
            <a:r>
              <a:rPr sz="800" spc="10" dirty="0">
                <a:solidFill>
                  <a:srgbClr val="393939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393939"/>
                </a:solidFill>
                <a:latin typeface="Microsoft Sans Serif"/>
                <a:cs typeface="Microsoft Sans Serif"/>
              </a:rPr>
              <a:t>лизингу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96670" y="3288029"/>
            <a:ext cx="1649095" cy="352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175" algn="ctr">
              <a:lnSpc>
                <a:spcPts val="1645"/>
              </a:lnSpc>
              <a:spcBef>
                <a:spcPts val="100"/>
              </a:spcBef>
            </a:pPr>
            <a:r>
              <a:rPr sz="1400" b="1" spc="-20" dirty="0">
                <a:solidFill>
                  <a:srgbClr val="9C674E"/>
                </a:solidFill>
                <a:latin typeface="Arial"/>
                <a:cs typeface="Arial"/>
              </a:rPr>
              <a:t>НАЧИНАЮЩИЙ</a:t>
            </a:r>
            <a:endParaRPr sz="1400">
              <a:latin typeface="Arial"/>
              <a:cs typeface="Arial"/>
            </a:endParaRPr>
          </a:p>
          <a:p>
            <a:pPr marR="5080" algn="ctr">
              <a:lnSpc>
                <a:spcPts val="925"/>
              </a:lnSpc>
            </a:pPr>
            <a:r>
              <a:rPr sz="800" spc="-5" dirty="0">
                <a:latin typeface="Microsoft Sans Serif"/>
                <a:cs typeface="Microsoft Sans Serif"/>
              </a:rPr>
              <a:t>зарегистрированные</a:t>
            </a:r>
            <a:r>
              <a:rPr sz="80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менее</a:t>
            </a:r>
            <a:r>
              <a:rPr sz="800" spc="-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1</a:t>
            </a:r>
            <a:r>
              <a:rPr sz="800" spc="-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года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65759" y="883919"/>
            <a:ext cx="8383270" cy="0"/>
          </a:xfrm>
          <a:custGeom>
            <a:avLst/>
            <a:gdLst/>
            <a:ahLst/>
            <a:cxnLst/>
            <a:rect l="l" t="t" r="r" b="b"/>
            <a:pathLst>
              <a:path w="8383270">
                <a:moveTo>
                  <a:pt x="0" y="0"/>
                </a:moveTo>
                <a:lnTo>
                  <a:pt x="8383143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7" name="object 3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878316" y="3971480"/>
            <a:ext cx="228499" cy="1171753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23844" y="1705355"/>
            <a:ext cx="2459735" cy="60198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28217" y="318262"/>
            <a:ext cx="130683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РАЗВИТИЕ</a:t>
            </a:r>
            <a:r>
              <a:rPr spc="-60" dirty="0"/>
              <a:t> </a:t>
            </a:r>
            <a:r>
              <a:rPr spc="-5" dirty="0"/>
              <a:t>С/Х </a:t>
            </a:r>
            <a:r>
              <a:rPr spc="-355" dirty="0"/>
              <a:t> </a:t>
            </a:r>
            <a:r>
              <a:rPr spc="-25" dirty="0"/>
              <a:t>КООПЕРАЦИИ</a:t>
            </a: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8055" y="184409"/>
            <a:ext cx="335259" cy="59435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669271" y="309371"/>
            <a:ext cx="661415" cy="498348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410325" y="332359"/>
            <a:ext cx="100266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Информационно-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60" dirty="0">
                <a:solidFill>
                  <a:srgbClr val="7E7E7E"/>
                </a:solidFill>
                <a:latin typeface="Microsoft Sans Serif"/>
                <a:cs typeface="Microsoft Sans Serif"/>
              </a:rPr>
              <a:t>к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о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н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с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у</a:t>
            </a:r>
            <a:r>
              <a:rPr sz="9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л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ь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т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а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ци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о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нн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а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я  служба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АПК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32369" y="304192"/>
            <a:ext cx="1172210" cy="44005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-5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spc="-15" dirty="0">
                <a:solidFill>
                  <a:srgbClr val="006FC0"/>
                </a:solidFill>
                <a:latin typeface="Microsoft Sans Serif"/>
                <a:cs typeface="Microsoft Sans Serif"/>
              </a:rPr>
              <a:t>апк76.рф</a:t>
            </a:r>
            <a:endParaRPr sz="1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7E7E7E"/>
                </a:solidFill>
                <a:latin typeface="Microsoft Sans Serif"/>
                <a:cs typeface="Microsoft Sans Serif"/>
              </a:rPr>
              <a:t>(4852)</a:t>
            </a:r>
            <a:r>
              <a:rPr sz="11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68-02-32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3410" y="4731511"/>
            <a:ext cx="9099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*</a:t>
            </a:r>
            <a:r>
              <a:rPr sz="900" spc="-20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услуга</a:t>
            </a:r>
            <a:r>
              <a:rPr sz="9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платная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65759" y="883919"/>
            <a:ext cx="8383270" cy="0"/>
          </a:xfrm>
          <a:custGeom>
            <a:avLst/>
            <a:gdLst/>
            <a:ahLst/>
            <a:cxnLst/>
            <a:rect l="l" t="t" r="r" b="b"/>
            <a:pathLst>
              <a:path w="8383270">
                <a:moveTo>
                  <a:pt x="0" y="0"/>
                </a:moveTo>
                <a:lnTo>
                  <a:pt x="8383143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3255278" y="307845"/>
            <a:ext cx="2178685" cy="454659"/>
            <a:chOff x="3255278" y="307845"/>
            <a:chExt cx="2178685" cy="454659"/>
          </a:xfrm>
        </p:grpSpPr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64007" y="307845"/>
              <a:ext cx="2169343" cy="179832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255278" y="522728"/>
              <a:ext cx="1606281" cy="239268"/>
            </a:xfrm>
            <a:prstGeom prst="rect">
              <a:avLst/>
            </a:prstGeom>
          </p:spPr>
        </p:pic>
      </p:grpSp>
      <p:pic>
        <p:nvPicPr>
          <p:cNvPr id="13" name="object 1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843787" y="326140"/>
            <a:ext cx="330708" cy="419099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365759" y="1018032"/>
            <a:ext cx="8094345" cy="535305"/>
          </a:xfrm>
          <a:prstGeom prst="rect">
            <a:avLst/>
          </a:prstGeom>
          <a:ln w="9144">
            <a:solidFill>
              <a:srgbClr val="5F0000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100965" marR="1048385">
              <a:lnSpc>
                <a:spcPts val="1300"/>
              </a:lnSpc>
              <a:spcBef>
                <a:spcPts val="215"/>
              </a:spcBef>
            </a:pP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для</a:t>
            </a:r>
            <a:r>
              <a:rPr sz="12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субъектов</a:t>
            </a: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малого</a:t>
            </a: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и</a:t>
            </a:r>
            <a:r>
              <a:rPr sz="12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среднего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предпринимательства,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осуществляющих</a:t>
            </a:r>
            <a:r>
              <a:rPr sz="12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деятельность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в</a:t>
            </a:r>
            <a:r>
              <a:rPr sz="1200" spc="3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сфере </a:t>
            </a:r>
            <a:r>
              <a:rPr sz="1200" spc="-30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40" dirty="0">
                <a:solidFill>
                  <a:srgbClr val="585858"/>
                </a:solidFill>
                <a:latin typeface="Microsoft Sans Serif"/>
                <a:cs typeface="Microsoft Sans Serif"/>
              </a:rPr>
              <a:t>АПК</a:t>
            </a:r>
            <a:r>
              <a:rPr sz="12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(граждане,</a:t>
            </a:r>
            <a:r>
              <a:rPr sz="12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ведущие</a:t>
            </a:r>
            <a:r>
              <a:rPr sz="12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личное</a:t>
            </a:r>
            <a:r>
              <a:rPr sz="1200" spc="3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подсобное</a:t>
            </a: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хозяйство,</a:t>
            </a:r>
            <a:r>
              <a:rPr sz="12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крестьянские</a:t>
            </a:r>
            <a:r>
              <a:rPr sz="12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(фермерские)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хозяйства, 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сельскохозяйственные</a:t>
            </a:r>
            <a:r>
              <a:rPr sz="12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потребительские</a:t>
            </a:r>
            <a:r>
              <a:rPr sz="1200" spc="-3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кооперативы)</a:t>
            </a:r>
            <a:endParaRPr sz="1200">
              <a:latin typeface="Microsoft Sans Serif"/>
              <a:cs typeface="Microsoft Sans Serif"/>
            </a:endParaRPr>
          </a:p>
        </p:txBody>
      </p:sp>
      <p:pic>
        <p:nvPicPr>
          <p:cNvPr id="15" name="object 1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092952" y="3194304"/>
            <a:ext cx="2453640" cy="601979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097523" y="2453639"/>
            <a:ext cx="2449068" cy="600456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097523" y="1709927"/>
            <a:ext cx="2455164" cy="601980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28827" y="1709927"/>
            <a:ext cx="2459736" cy="601980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323844" y="3180588"/>
            <a:ext cx="2459735" cy="601980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323844" y="2447544"/>
            <a:ext cx="2459735" cy="601980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3323844" y="1705355"/>
            <a:ext cx="2459990" cy="60198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Times New Roman"/>
              <a:cs typeface="Times New Roman"/>
            </a:endParaRPr>
          </a:p>
          <a:p>
            <a:pPr marL="100965">
              <a:lnSpc>
                <a:spcPct val="100000"/>
              </a:lnSpc>
            </a:pP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Правовая</a:t>
            </a:r>
            <a:r>
              <a:rPr sz="1200" spc="-5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поддержка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097523" y="1709927"/>
            <a:ext cx="2455545" cy="60198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300">
              <a:latin typeface="Times New Roman"/>
              <a:cs typeface="Times New Roman"/>
            </a:endParaRPr>
          </a:p>
          <a:p>
            <a:pPr marL="87630">
              <a:lnSpc>
                <a:spcPct val="100000"/>
              </a:lnSpc>
            </a:pP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Бизнес-планирование</a:t>
            </a:r>
            <a:r>
              <a:rPr sz="12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*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8827" y="1709927"/>
            <a:ext cx="2459990" cy="60198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10287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810"/>
              </a:spcBef>
            </a:pP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Организация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ярмарочных</a:t>
            </a:r>
            <a:endParaRPr sz="1200">
              <a:latin typeface="Microsoft Sans Serif"/>
              <a:cs typeface="Microsoft Sans Serif"/>
            </a:endParaRPr>
          </a:p>
          <a:p>
            <a:pPr marL="90805">
              <a:lnSpc>
                <a:spcPct val="100000"/>
              </a:lnSpc>
            </a:pP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мероприятий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323844" y="2447544"/>
            <a:ext cx="2459990" cy="60198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27940" rIns="0" bIns="0" rtlCol="0">
            <a:spAutoFit/>
          </a:bodyPr>
          <a:lstStyle/>
          <a:p>
            <a:pPr marL="89535" marR="737870" algn="just">
              <a:lnSpc>
                <a:spcPct val="100000"/>
              </a:lnSpc>
              <a:spcBef>
                <a:spcPts val="220"/>
              </a:spcBef>
            </a:pP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Обучение, проведение </a:t>
            </a:r>
            <a:r>
              <a:rPr sz="1200" spc="-30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семинаров,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тренингов, </a:t>
            </a:r>
            <a:r>
              <a:rPr sz="1200" spc="-30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вебинаров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092952" y="3194304"/>
            <a:ext cx="2453640" cy="60198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111760" marR="422275">
              <a:lnSpc>
                <a:spcPct val="100000"/>
              </a:lnSpc>
              <a:spcBef>
                <a:spcPts val="155"/>
              </a:spcBef>
            </a:pP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Формирование </a:t>
            </a:r>
            <a:r>
              <a:rPr sz="1200" spc="-25" dirty="0">
                <a:solidFill>
                  <a:srgbClr val="9C674E"/>
                </a:solidFill>
                <a:latin typeface="Microsoft Sans Serif"/>
                <a:cs typeface="Microsoft Sans Serif"/>
              </a:rPr>
              <a:t>пакета </a:t>
            </a: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документов 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для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получения </a:t>
            </a:r>
            <a:r>
              <a:rPr sz="1200" spc="-30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грантов</a:t>
            </a: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и</a:t>
            </a:r>
            <a:r>
              <a:rPr sz="1200" spc="2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субсидий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23844" y="3180588"/>
            <a:ext cx="2459990" cy="60198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114935" rIns="0" bIns="0" rtlCol="0">
            <a:spAutoFit/>
          </a:bodyPr>
          <a:lstStyle/>
          <a:p>
            <a:pPr marL="87630" marR="1161415">
              <a:lnSpc>
                <a:spcPct val="100000"/>
              </a:lnSpc>
              <a:spcBef>
                <a:spcPts val="905"/>
              </a:spcBef>
            </a:pP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Технологическое </a:t>
            </a:r>
            <a:r>
              <a:rPr sz="1200" spc="-30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сопровождение</a:t>
            </a:r>
            <a:r>
              <a:rPr sz="12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*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097523" y="2453639"/>
            <a:ext cx="2449195" cy="60071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110489" rIns="0" bIns="0" rtlCol="0">
            <a:spAutoFit/>
          </a:bodyPr>
          <a:lstStyle/>
          <a:p>
            <a:pPr marL="102870" marR="240029">
              <a:lnSpc>
                <a:spcPct val="100000"/>
              </a:lnSpc>
              <a:spcBef>
                <a:spcPts val="869"/>
              </a:spcBef>
            </a:pP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Информационно 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- </a:t>
            </a:r>
            <a:r>
              <a:rPr sz="1200" spc="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консультационная</a:t>
            </a:r>
            <a:r>
              <a:rPr sz="1200" spc="1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поддержка</a:t>
            </a:r>
            <a:endParaRPr sz="1200">
              <a:latin typeface="Microsoft Sans Serif"/>
              <a:cs typeface="Microsoft Sans Serif"/>
            </a:endParaRPr>
          </a:p>
        </p:txBody>
      </p:sp>
      <p:pic>
        <p:nvPicPr>
          <p:cNvPr id="28" name="object 28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527304" y="2450592"/>
            <a:ext cx="2461260" cy="601980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525780" y="3186683"/>
            <a:ext cx="2461260" cy="601980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531876" y="3922776"/>
            <a:ext cx="2449068" cy="601980"/>
          </a:xfrm>
          <a:prstGeom prst="rect">
            <a:avLst/>
          </a:prstGeom>
        </p:spPr>
      </p:pic>
      <p:sp>
        <p:nvSpPr>
          <p:cNvPr id="31" name="object 31"/>
          <p:cNvSpPr txBox="1"/>
          <p:nvPr/>
        </p:nvSpPr>
        <p:spPr>
          <a:xfrm>
            <a:off x="527304" y="2450592"/>
            <a:ext cx="2461260" cy="60198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92075">
              <a:lnSpc>
                <a:spcPct val="100000"/>
              </a:lnSpc>
            </a:pP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Анализы </a:t>
            </a: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кормов</a:t>
            </a:r>
            <a:r>
              <a:rPr sz="1200" spc="-2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и</a:t>
            </a:r>
            <a:r>
              <a:rPr sz="1200" spc="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крови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25780" y="3186683"/>
            <a:ext cx="2461260" cy="60198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120014" rIns="0" bIns="0" rtlCol="0">
            <a:spAutoFit/>
          </a:bodyPr>
          <a:lstStyle/>
          <a:p>
            <a:pPr marL="92710" marR="121285">
              <a:lnSpc>
                <a:spcPct val="100000"/>
              </a:lnSpc>
              <a:spcBef>
                <a:spcPts val="944"/>
              </a:spcBef>
            </a:pP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Программы 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профессиональной </a:t>
            </a:r>
            <a:r>
              <a:rPr sz="1200" spc="-30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переподготовки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31876" y="3922776"/>
            <a:ext cx="2449195" cy="60198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</a:pP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Агротуризм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163817" y="4060037"/>
            <a:ext cx="23761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Лицензия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департамента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образования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Ярославской</a:t>
            </a:r>
            <a:r>
              <a:rPr sz="9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области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№10/16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 от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12.01.2016</a:t>
            </a:r>
            <a:endParaRPr sz="900">
              <a:latin typeface="Microsoft Sans Serif"/>
              <a:cs typeface="Microsoft Sans Serif"/>
            </a:endParaRPr>
          </a:p>
        </p:txBody>
      </p:sp>
      <p:pic>
        <p:nvPicPr>
          <p:cNvPr id="35" name="object 35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3323844" y="3924300"/>
            <a:ext cx="2459735" cy="601980"/>
          </a:xfrm>
          <a:prstGeom prst="rect">
            <a:avLst/>
          </a:prstGeom>
        </p:spPr>
      </p:pic>
      <p:sp>
        <p:nvSpPr>
          <p:cNvPr id="36" name="object 36"/>
          <p:cNvSpPr txBox="1"/>
          <p:nvPr/>
        </p:nvSpPr>
        <p:spPr>
          <a:xfrm>
            <a:off x="3323844" y="3924300"/>
            <a:ext cx="2459990" cy="601980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Times New Roman"/>
              <a:cs typeface="Times New Roman"/>
            </a:endParaRPr>
          </a:p>
          <a:p>
            <a:pPr marL="86995">
              <a:lnSpc>
                <a:spcPct val="100000"/>
              </a:lnSpc>
              <a:spcBef>
                <a:spcPts val="5"/>
              </a:spcBef>
            </a:pPr>
            <a:r>
              <a:rPr sz="1200" spc="-25" dirty="0">
                <a:solidFill>
                  <a:srgbClr val="9C674E"/>
                </a:solidFill>
                <a:latin typeface="Microsoft Sans Serif"/>
                <a:cs typeface="Microsoft Sans Serif"/>
              </a:rPr>
              <a:t>Казначейское</a:t>
            </a:r>
            <a:r>
              <a:rPr sz="1200" spc="-5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сопровождение</a:t>
            </a:r>
            <a:endParaRPr sz="1200">
              <a:latin typeface="Microsoft Sans Serif"/>
              <a:cs typeface="Microsoft Sans Serif"/>
            </a:endParaRPr>
          </a:p>
        </p:txBody>
      </p:sp>
      <p:pic>
        <p:nvPicPr>
          <p:cNvPr id="37" name="object 37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8924417" y="3971490"/>
            <a:ext cx="219582" cy="1172009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98513" y="1097089"/>
            <a:ext cx="8527415" cy="334645"/>
            <a:chOff x="298513" y="1097089"/>
            <a:chExt cx="8527415" cy="33464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3275" y="1101852"/>
              <a:ext cx="8517636" cy="32461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03275" y="1101852"/>
              <a:ext cx="8517890" cy="325120"/>
            </a:xfrm>
            <a:custGeom>
              <a:avLst/>
              <a:gdLst/>
              <a:ahLst/>
              <a:cxnLst/>
              <a:rect l="l" t="t" r="r" b="b"/>
              <a:pathLst>
                <a:path w="8517890" h="325119">
                  <a:moveTo>
                    <a:pt x="0" y="324612"/>
                  </a:moveTo>
                  <a:lnTo>
                    <a:pt x="8517636" y="324612"/>
                  </a:lnTo>
                  <a:lnTo>
                    <a:pt x="8517636" y="0"/>
                  </a:lnTo>
                  <a:lnTo>
                    <a:pt x="0" y="0"/>
                  </a:lnTo>
                  <a:lnTo>
                    <a:pt x="0" y="324612"/>
                  </a:lnTo>
                  <a:close/>
                </a:path>
              </a:pathLst>
            </a:custGeom>
            <a:ln w="9144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28217" y="424941"/>
            <a:ext cx="279717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ИНФОРМАЦИОННЫЕ</a:t>
            </a:r>
            <a:r>
              <a:rPr spc="-5" dirty="0"/>
              <a:t> </a:t>
            </a:r>
            <a:r>
              <a:rPr spc="-15" dirty="0"/>
              <a:t>РЕСУРСЫ</a:t>
            </a: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8055" y="184409"/>
            <a:ext cx="335259" cy="59435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3597402" y="1182115"/>
            <a:ext cx="124396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vk.com/moibizbiz76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78051" y="4018519"/>
            <a:ext cx="1294130" cy="48450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70815" marR="5080" indent="-158750">
              <a:lnSpc>
                <a:spcPct val="102200"/>
              </a:lnSpc>
              <a:spcBef>
                <a:spcPts val="140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5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rci-76.ru </a:t>
            </a:r>
            <a:r>
              <a:rPr sz="110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808080"/>
                </a:solidFill>
                <a:latin typeface="Microsoft Sans Serif"/>
                <a:cs typeface="Microsoft Sans Serif"/>
              </a:rPr>
              <a:t>Региональный</a:t>
            </a:r>
            <a:r>
              <a:rPr sz="900" spc="-45" dirty="0">
                <a:solidFill>
                  <a:srgbClr val="808080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808080"/>
                </a:solidFill>
                <a:latin typeface="Microsoft Sans Serif"/>
                <a:cs typeface="Microsoft Sans Serif"/>
              </a:rPr>
              <a:t>центр </a:t>
            </a:r>
            <a:r>
              <a:rPr sz="900" spc="-225" dirty="0">
                <a:solidFill>
                  <a:srgbClr val="808080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808080"/>
                </a:solidFill>
                <a:latin typeface="Microsoft Sans Serif"/>
                <a:cs typeface="Microsoft Sans Serif"/>
              </a:rPr>
              <a:t>инжиниринга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92929" y="2946654"/>
            <a:ext cx="1623060" cy="338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85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9C674E"/>
                </a:solidFill>
                <a:latin typeface="Microsoft Sans Serif"/>
                <a:cs typeface="Microsoft Sans Serif"/>
              </a:rPr>
              <a:t>corpmsp76.ru</a:t>
            </a:r>
            <a:endParaRPr sz="1100">
              <a:latin typeface="Microsoft Sans Serif"/>
              <a:cs typeface="Microsoft Sans Serif"/>
            </a:endParaRPr>
          </a:p>
          <a:p>
            <a:pPr marL="170815">
              <a:lnSpc>
                <a:spcPct val="100000"/>
              </a:lnSpc>
              <a:spcBef>
                <a:spcPts val="60"/>
              </a:spcBef>
            </a:pPr>
            <a:r>
              <a:rPr sz="900" spc="-10" dirty="0">
                <a:solidFill>
                  <a:srgbClr val="808080"/>
                </a:solidFill>
                <a:latin typeface="Microsoft Sans Serif"/>
                <a:cs typeface="Microsoft Sans Serif"/>
              </a:rPr>
              <a:t>Корпорация</a:t>
            </a:r>
            <a:r>
              <a:rPr sz="900" spc="-45" dirty="0">
                <a:solidFill>
                  <a:srgbClr val="808080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808080"/>
                </a:solidFill>
                <a:latin typeface="Microsoft Sans Serif"/>
                <a:cs typeface="Microsoft Sans Serif"/>
              </a:rPr>
              <a:t>развития</a:t>
            </a:r>
            <a:r>
              <a:rPr sz="900" spc="-30" dirty="0">
                <a:solidFill>
                  <a:srgbClr val="808080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808080"/>
                </a:solidFill>
                <a:latin typeface="Microsoft Sans Serif"/>
                <a:cs typeface="Microsoft Sans Serif"/>
              </a:rPr>
              <a:t>МСП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92929" y="4070931"/>
            <a:ext cx="1361440" cy="34734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85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9C674E"/>
                </a:solidFill>
                <a:latin typeface="Microsoft Sans Serif"/>
                <a:cs typeface="Microsoft Sans Serif"/>
              </a:rPr>
              <a:t>fond76.ru</a:t>
            </a:r>
            <a:endParaRPr sz="1100">
              <a:latin typeface="Microsoft Sans Serif"/>
              <a:cs typeface="Microsoft Sans Serif"/>
            </a:endParaRPr>
          </a:p>
          <a:p>
            <a:pPr marL="170815">
              <a:lnSpc>
                <a:spcPct val="100000"/>
              </a:lnSpc>
              <a:spcBef>
                <a:spcPts val="60"/>
              </a:spcBef>
            </a:pPr>
            <a:r>
              <a:rPr sz="900" spc="-25" dirty="0">
                <a:solidFill>
                  <a:srgbClr val="808080"/>
                </a:solidFill>
                <a:latin typeface="Microsoft Sans Serif"/>
                <a:cs typeface="Microsoft Sans Serif"/>
              </a:rPr>
              <a:t>Фонд</a:t>
            </a:r>
            <a:r>
              <a:rPr sz="900" spc="-15" dirty="0">
                <a:solidFill>
                  <a:srgbClr val="808080"/>
                </a:solidFill>
                <a:latin typeface="Microsoft Sans Serif"/>
                <a:cs typeface="Microsoft Sans Serif"/>
              </a:rPr>
              <a:t> поддержки</a:t>
            </a:r>
            <a:r>
              <a:rPr sz="900" spc="-35" dirty="0">
                <a:solidFill>
                  <a:srgbClr val="808080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808080"/>
                </a:solidFill>
                <a:latin typeface="Microsoft Sans Serif"/>
                <a:cs typeface="Microsoft Sans Serif"/>
              </a:rPr>
              <a:t>МСП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76490" y="1951391"/>
            <a:ext cx="1282065" cy="34671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65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9C674E"/>
                </a:solidFill>
                <a:latin typeface="Microsoft Sans Serif"/>
                <a:cs typeface="Microsoft Sans Serif"/>
              </a:rPr>
              <a:t>exportcenter76.ru</a:t>
            </a:r>
            <a:endParaRPr sz="1100">
              <a:latin typeface="Microsoft Sans Serif"/>
              <a:cs typeface="Microsoft Sans Serif"/>
            </a:endParaRPr>
          </a:p>
          <a:p>
            <a:pPr marL="170815">
              <a:lnSpc>
                <a:spcPct val="100000"/>
              </a:lnSpc>
              <a:spcBef>
                <a:spcPts val="55"/>
              </a:spcBef>
            </a:pPr>
            <a:r>
              <a:rPr sz="900" spc="-10" dirty="0">
                <a:solidFill>
                  <a:srgbClr val="808080"/>
                </a:solidFill>
                <a:latin typeface="Microsoft Sans Serif"/>
                <a:cs typeface="Microsoft Sans Serif"/>
              </a:rPr>
              <a:t>Центр экспорта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72933" y="2920746"/>
            <a:ext cx="1380490" cy="332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40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мсп.рф</a:t>
            </a:r>
            <a:endParaRPr sz="1100">
              <a:latin typeface="Microsoft Sans Serif"/>
              <a:cs typeface="Microsoft Sans Serif"/>
            </a:endParaRPr>
          </a:p>
          <a:p>
            <a:pPr marL="170815">
              <a:lnSpc>
                <a:spcPct val="100000"/>
              </a:lnSpc>
              <a:spcBef>
                <a:spcPts val="10"/>
              </a:spcBef>
            </a:pPr>
            <a:r>
              <a:rPr sz="900" spc="-5" dirty="0">
                <a:solidFill>
                  <a:srgbClr val="808080"/>
                </a:solidFill>
                <a:latin typeface="Microsoft Sans Serif"/>
                <a:cs typeface="Microsoft Sans Serif"/>
              </a:rPr>
              <a:t>Цифровая</a:t>
            </a:r>
            <a:r>
              <a:rPr sz="900" spc="-55" dirty="0">
                <a:solidFill>
                  <a:srgbClr val="808080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808080"/>
                </a:solidFill>
                <a:latin typeface="Microsoft Sans Serif"/>
                <a:cs typeface="Microsoft Sans Serif"/>
              </a:rPr>
              <a:t>платформа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60017" y="2933908"/>
            <a:ext cx="1323975" cy="485140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70815" marR="5080" indent="-158750">
              <a:lnSpc>
                <a:spcPct val="102200"/>
              </a:lnSpc>
              <a:spcBef>
                <a:spcPts val="145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5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rlc76.ru </a:t>
            </a:r>
            <a:r>
              <a:rPr sz="110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808080"/>
                </a:solidFill>
                <a:latin typeface="Microsoft Sans Serif"/>
                <a:cs typeface="Microsoft Sans Serif"/>
              </a:rPr>
              <a:t>Региональная </a:t>
            </a:r>
            <a:r>
              <a:rPr sz="900" dirty="0">
                <a:solidFill>
                  <a:srgbClr val="808080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808080"/>
                </a:solidFill>
                <a:latin typeface="Microsoft Sans Serif"/>
                <a:cs typeface="Microsoft Sans Serif"/>
              </a:rPr>
              <a:t>лизинговая</a:t>
            </a:r>
            <a:r>
              <a:rPr sz="900" spc="-40" dirty="0">
                <a:solidFill>
                  <a:srgbClr val="808080"/>
                </a:solidFill>
                <a:latin typeface="Microsoft Sans Serif"/>
                <a:cs typeface="Microsoft Sans Serif"/>
              </a:rPr>
              <a:t> </a:t>
            </a:r>
            <a:r>
              <a:rPr sz="900" spc="-15" dirty="0">
                <a:solidFill>
                  <a:srgbClr val="808080"/>
                </a:solidFill>
                <a:latin typeface="Microsoft Sans Serif"/>
                <a:cs typeface="Microsoft Sans Serif"/>
              </a:rPr>
              <a:t>компания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81627" y="1949232"/>
            <a:ext cx="1553845" cy="34671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70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130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yarregion.ru/depts/der</a:t>
            </a:r>
            <a:endParaRPr sz="1100">
              <a:latin typeface="Microsoft Sans Serif"/>
              <a:cs typeface="Microsoft Sans Serif"/>
            </a:endParaRPr>
          </a:p>
          <a:p>
            <a:pPr marR="2540" algn="ctr">
              <a:lnSpc>
                <a:spcPct val="100000"/>
              </a:lnSpc>
              <a:spcBef>
                <a:spcPts val="55"/>
              </a:spcBef>
            </a:pPr>
            <a:r>
              <a:rPr sz="900" spc="-15" dirty="0">
                <a:solidFill>
                  <a:srgbClr val="808080"/>
                </a:solidFill>
                <a:latin typeface="Microsoft Sans Serif"/>
                <a:cs typeface="Microsoft Sans Serif"/>
              </a:rPr>
              <a:t>Департамент</a:t>
            </a:r>
            <a:r>
              <a:rPr sz="900" spc="-25" dirty="0">
                <a:solidFill>
                  <a:srgbClr val="808080"/>
                </a:solidFill>
                <a:latin typeface="Microsoft Sans Serif"/>
                <a:cs typeface="Microsoft Sans Serif"/>
              </a:rPr>
              <a:t> </a:t>
            </a:r>
            <a:r>
              <a:rPr sz="900" spc="-20" dirty="0">
                <a:solidFill>
                  <a:srgbClr val="808080"/>
                </a:solidFill>
                <a:latin typeface="Microsoft Sans Serif"/>
                <a:cs typeface="Microsoft Sans Serif"/>
              </a:rPr>
              <a:t>ИПиВЭД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60017" y="1951645"/>
            <a:ext cx="1289050" cy="34671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65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мойбизнес76.рф</a:t>
            </a:r>
            <a:endParaRPr sz="1100">
              <a:latin typeface="Microsoft Sans Serif"/>
              <a:cs typeface="Microsoft Sans Serif"/>
            </a:endParaRPr>
          </a:p>
          <a:p>
            <a:pPr marL="170815">
              <a:lnSpc>
                <a:spcPct val="100000"/>
              </a:lnSpc>
              <a:spcBef>
                <a:spcPts val="55"/>
              </a:spcBef>
            </a:pPr>
            <a:r>
              <a:rPr sz="900" spc="-10" dirty="0">
                <a:solidFill>
                  <a:srgbClr val="808080"/>
                </a:solidFill>
                <a:latin typeface="Microsoft Sans Serif"/>
                <a:cs typeface="Microsoft Sans Serif"/>
              </a:rPr>
              <a:t>Центр</a:t>
            </a:r>
            <a:r>
              <a:rPr sz="900" spc="5" dirty="0">
                <a:solidFill>
                  <a:srgbClr val="808080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808080"/>
                </a:solidFill>
                <a:latin typeface="Microsoft Sans Serif"/>
                <a:cs typeface="Microsoft Sans Serif"/>
              </a:rPr>
              <a:t>«Мой бизнес»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475223" y="960123"/>
            <a:ext cx="5495925" cy="649605"/>
            <a:chOff x="1475223" y="960123"/>
            <a:chExt cx="5495925" cy="649605"/>
          </a:xfrm>
        </p:grpSpPr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75223" y="960123"/>
              <a:ext cx="1629146" cy="649223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656836" y="1133856"/>
              <a:ext cx="313944" cy="312419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203450" y="1139955"/>
              <a:ext cx="283464" cy="281939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021575" y="1092711"/>
              <a:ext cx="382523" cy="382523"/>
            </a:xfrm>
            <a:prstGeom prst="rect">
              <a:avLst/>
            </a:prstGeom>
          </p:spPr>
        </p:pic>
      </p:grpSp>
      <p:sp>
        <p:nvSpPr>
          <p:cNvPr id="21" name="object 21"/>
          <p:cNvSpPr txBox="1"/>
          <p:nvPr/>
        </p:nvSpPr>
        <p:spPr>
          <a:xfrm>
            <a:off x="5449315" y="1189177"/>
            <a:ext cx="97345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ok.ru/moi.biz76</a:t>
            </a:r>
            <a:endParaRPr sz="1100">
              <a:latin typeface="Microsoft Sans Serif"/>
              <a:cs typeface="Microsoft Sans Serif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6030467" y="2775204"/>
            <a:ext cx="1330960" cy="943610"/>
            <a:chOff x="6030467" y="2775204"/>
            <a:chExt cx="1330960" cy="943610"/>
          </a:xfrm>
        </p:grpSpPr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51783" y="2868164"/>
              <a:ext cx="1287775" cy="755905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6035039" y="2779776"/>
              <a:ext cx="1321435" cy="934719"/>
            </a:xfrm>
            <a:custGeom>
              <a:avLst/>
              <a:gdLst/>
              <a:ahLst/>
              <a:cxnLst/>
              <a:rect l="l" t="t" r="r" b="b"/>
              <a:pathLst>
                <a:path w="1321434" h="934720">
                  <a:moveTo>
                    <a:pt x="0" y="934212"/>
                  </a:moveTo>
                  <a:lnTo>
                    <a:pt x="1321308" y="934212"/>
                  </a:lnTo>
                  <a:lnTo>
                    <a:pt x="1321308" y="0"/>
                  </a:lnTo>
                  <a:lnTo>
                    <a:pt x="0" y="0"/>
                  </a:lnTo>
                  <a:lnTo>
                    <a:pt x="0" y="934212"/>
                  </a:lnTo>
                  <a:close/>
                </a:path>
              </a:pathLst>
            </a:custGeom>
            <a:ln w="9144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5" name="object 2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629138" y="3287266"/>
            <a:ext cx="620371" cy="323088"/>
          </a:xfrm>
          <a:prstGeom prst="rect">
            <a:avLst/>
          </a:prstGeom>
        </p:spPr>
      </p:pic>
      <p:grpSp>
        <p:nvGrpSpPr>
          <p:cNvPr id="26" name="object 26"/>
          <p:cNvGrpSpPr/>
          <p:nvPr/>
        </p:nvGrpSpPr>
        <p:grpSpPr>
          <a:xfrm>
            <a:off x="3006851" y="1708404"/>
            <a:ext cx="1329055" cy="944880"/>
            <a:chOff x="3006851" y="1708404"/>
            <a:chExt cx="1329055" cy="944880"/>
          </a:xfrm>
        </p:grpSpPr>
        <p:pic>
          <p:nvPicPr>
            <p:cNvPr id="27" name="object 2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006862" y="1722130"/>
              <a:ext cx="1324360" cy="926589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3011423" y="1712976"/>
              <a:ext cx="1320165" cy="935990"/>
            </a:xfrm>
            <a:custGeom>
              <a:avLst/>
              <a:gdLst/>
              <a:ahLst/>
              <a:cxnLst/>
              <a:rect l="l" t="t" r="r" b="b"/>
              <a:pathLst>
                <a:path w="1320164" h="935989">
                  <a:moveTo>
                    <a:pt x="0" y="935736"/>
                  </a:moveTo>
                  <a:lnTo>
                    <a:pt x="1319784" y="935736"/>
                  </a:lnTo>
                  <a:lnTo>
                    <a:pt x="1319784" y="0"/>
                  </a:lnTo>
                  <a:lnTo>
                    <a:pt x="0" y="0"/>
                  </a:lnTo>
                  <a:lnTo>
                    <a:pt x="0" y="935736"/>
                  </a:lnTo>
                  <a:close/>
                </a:path>
              </a:pathLst>
            </a:custGeom>
            <a:ln w="9144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251461" y="1705366"/>
            <a:ext cx="1425575" cy="957580"/>
            <a:chOff x="251461" y="1705366"/>
            <a:chExt cx="1425575" cy="957580"/>
          </a:xfrm>
        </p:grpSpPr>
        <p:pic>
          <p:nvPicPr>
            <p:cNvPr id="30" name="object 3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51461" y="1705366"/>
              <a:ext cx="1424946" cy="926589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306324" y="1723643"/>
              <a:ext cx="1320165" cy="934719"/>
            </a:xfrm>
            <a:custGeom>
              <a:avLst/>
              <a:gdLst/>
              <a:ahLst/>
              <a:cxnLst/>
              <a:rect l="l" t="t" r="r" b="b"/>
              <a:pathLst>
                <a:path w="1320164" h="934719">
                  <a:moveTo>
                    <a:pt x="0" y="934211"/>
                  </a:moveTo>
                  <a:lnTo>
                    <a:pt x="1319783" y="934211"/>
                  </a:lnTo>
                  <a:lnTo>
                    <a:pt x="1319783" y="0"/>
                  </a:lnTo>
                  <a:lnTo>
                    <a:pt x="0" y="0"/>
                  </a:lnTo>
                  <a:lnTo>
                    <a:pt x="0" y="934211"/>
                  </a:lnTo>
                  <a:close/>
                </a:path>
              </a:pathLst>
            </a:custGeom>
            <a:ln w="9144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6030467" y="1708404"/>
            <a:ext cx="1330960" cy="944880"/>
            <a:chOff x="6030467" y="1708404"/>
            <a:chExt cx="1330960" cy="944880"/>
          </a:xfrm>
        </p:grpSpPr>
        <p:pic>
          <p:nvPicPr>
            <p:cNvPr id="33" name="object 3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035047" y="1734301"/>
              <a:ext cx="1321309" cy="876302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6035039" y="1712976"/>
              <a:ext cx="1321435" cy="935990"/>
            </a:xfrm>
            <a:custGeom>
              <a:avLst/>
              <a:gdLst/>
              <a:ahLst/>
              <a:cxnLst/>
              <a:rect l="l" t="t" r="r" b="b"/>
              <a:pathLst>
                <a:path w="1321434" h="935989">
                  <a:moveTo>
                    <a:pt x="0" y="935736"/>
                  </a:moveTo>
                  <a:lnTo>
                    <a:pt x="1321308" y="935736"/>
                  </a:lnTo>
                  <a:lnTo>
                    <a:pt x="1321308" y="0"/>
                  </a:lnTo>
                  <a:lnTo>
                    <a:pt x="0" y="0"/>
                  </a:lnTo>
                  <a:lnTo>
                    <a:pt x="0" y="935736"/>
                  </a:lnTo>
                  <a:close/>
                </a:path>
              </a:pathLst>
            </a:custGeom>
            <a:ln w="9144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298704" y="2773679"/>
            <a:ext cx="1329055" cy="944880"/>
            <a:chOff x="298704" y="2773679"/>
            <a:chExt cx="1329055" cy="944880"/>
          </a:xfrm>
        </p:grpSpPr>
        <p:pic>
          <p:nvPicPr>
            <p:cNvPr id="36" name="object 3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06325" y="2791970"/>
              <a:ext cx="1316741" cy="838199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303276" y="2778251"/>
              <a:ext cx="1320165" cy="935990"/>
            </a:xfrm>
            <a:custGeom>
              <a:avLst/>
              <a:gdLst/>
              <a:ahLst/>
              <a:cxnLst/>
              <a:rect l="l" t="t" r="r" b="b"/>
              <a:pathLst>
                <a:path w="1320165" h="935989">
                  <a:moveTo>
                    <a:pt x="0" y="935736"/>
                  </a:moveTo>
                  <a:lnTo>
                    <a:pt x="1319784" y="935736"/>
                  </a:lnTo>
                  <a:lnTo>
                    <a:pt x="1319784" y="0"/>
                  </a:lnTo>
                  <a:lnTo>
                    <a:pt x="0" y="0"/>
                  </a:lnTo>
                  <a:lnTo>
                    <a:pt x="0" y="935736"/>
                  </a:lnTo>
                  <a:close/>
                </a:path>
              </a:pathLst>
            </a:custGeom>
            <a:ln w="9144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3006851" y="2776727"/>
            <a:ext cx="1329055" cy="943610"/>
            <a:chOff x="3006851" y="2776727"/>
            <a:chExt cx="1329055" cy="943610"/>
          </a:xfrm>
        </p:grpSpPr>
        <p:pic>
          <p:nvPicPr>
            <p:cNvPr id="39" name="object 3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008363" y="2852924"/>
              <a:ext cx="1313682" cy="722377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3011423" y="2781299"/>
              <a:ext cx="1320165" cy="934719"/>
            </a:xfrm>
            <a:custGeom>
              <a:avLst/>
              <a:gdLst/>
              <a:ahLst/>
              <a:cxnLst/>
              <a:rect l="l" t="t" r="r" b="b"/>
              <a:pathLst>
                <a:path w="1320164" h="934720">
                  <a:moveTo>
                    <a:pt x="0" y="934212"/>
                  </a:moveTo>
                  <a:lnTo>
                    <a:pt x="1319784" y="934212"/>
                  </a:lnTo>
                  <a:lnTo>
                    <a:pt x="1319784" y="0"/>
                  </a:lnTo>
                  <a:lnTo>
                    <a:pt x="0" y="0"/>
                  </a:lnTo>
                  <a:lnTo>
                    <a:pt x="0" y="934212"/>
                  </a:lnTo>
                  <a:close/>
                </a:path>
              </a:pathLst>
            </a:custGeom>
            <a:ln w="9144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298704" y="3826764"/>
            <a:ext cx="1329055" cy="944880"/>
            <a:chOff x="298704" y="3826764"/>
            <a:chExt cx="1329055" cy="944880"/>
          </a:xfrm>
        </p:grpSpPr>
        <p:pic>
          <p:nvPicPr>
            <p:cNvPr id="42" name="object 4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06325" y="3889248"/>
              <a:ext cx="1316741" cy="726948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303276" y="3831336"/>
              <a:ext cx="1320165" cy="935990"/>
            </a:xfrm>
            <a:custGeom>
              <a:avLst/>
              <a:gdLst/>
              <a:ahLst/>
              <a:cxnLst/>
              <a:rect l="l" t="t" r="r" b="b"/>
              <a:pathLst>
                <a:path w="1320165" h="935989">
                  <a:moveTo>
                    <a:pt x="0" y="935735"/>
                  </a:moveTo>
                  <a:lnTo>
                    <a:pt x="1319784" y="935735"/>
                  </a:lnTo>
                  <a:lnTo>
                    <a:pt x="1319784" y="0"/>
                  </a:lnTo>
                  <a:lnTo>
                    <a:pt x="0" y="0"/>
                  </a:lnTo>
                  <a:lnTo>
                    <a:pt x="0" y="935735"/>
                  </a:lnTo>
                  <a:close/>
                </a:path>
              </a:pathLst>
            </a:custGeom>
            <a:ln w="9144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7050151" y="1182446"/>
            <a:ext cx="89471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t.me/moibiz76</a:t>
            </a:r>
            <a:endParaRPr sz="1100">
              <a:latin typeface="Microsoft Sans Serif"/>
              <a:cs typeface="Microsoft Sans Serif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3006840" y="3826764"/>
            <a:ext cx="1329055" cy="944880"/>
            <a:chOff x="3006840" y="3826764"/>
            <a:chExt cx="1329055" cy="944880"/>
          </a:xfrm>
        </p:grpSpPr>
        <p:pic>
          <p:nvPicPr>
            <p:cNvPr id="46" name="object 4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006840" y="3899913"/>
              <a:ext cx="1315206" cy="705613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3011424" y="3831336"/>
              <a:ext cx="1320165" cy="935990"/>
            </a:xfrm>
            <a:custGeom>
              <a:avLst/>
              <a:gdLst/>
              <a:ahLst/>
              <a:cxnLst/>
              <a:rect l="l" t="t" r="r" b="b"/>
              <a:pathLst>
                <a:path w="1320164" h="935989">
                  <a:moveTo>
                    <a:pt x="0" y="935735"/>
                  </a:moveTo>
                  <a:lnTo>
                    <a:pt x="1319784" y="935735"/>
                  </a:lnTo>
                  <a:lnTo>
                    <a:pt x="1319784" y="0"/>
                  </a:lnTo>
                  <a:lnTo>
                    <a:pt x="0" y="0"/>
                  </a:lnTo>
                  <a:lnTo>
                    <a:pt x="0" y="935735"/>
                  </a:lnTo>
                  <a:close/>
                </a:path>
              </a:pathLst>
            </a:custGeom>
            <a:ln w="9144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/>
          <p:nvPr/>
        </p:nvSpPr>
        <p:spPr>
          <a:xfrm>
            <a:off x="365759" y="883919"/>
            <a:ext cx="8383270" cy="0"/>
          </a:xfrm>
          <a:custGeom>
            <a:avLst/>
            <a:gdLst/>
            <a:ahLst/>
            <a:cxnLst/>
            <a:rect l="l" t="t" r="r" b="b"/>
            <a:pathLst>
              <a:path w="8383270">
                <a:moveTo>
                  <a:pt x="0" y="0"/>
                </a:moveTo>
                <a:lnTo>
                  <a:pt x="8383143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9" name="object 49"/>
          <p:cNvGrpSpPr/>
          <p:nvPr/>
        </p:nvGrpSpPr>
        <p:grpSpPr>
          <a:xfrm>
            <a:off x="6031991" y="3826764"/>
            <a:ext cx="1329055" cy="944880"/>
            <a:chOff x="6031991" y="3826764"/>
            <a:chExt cx="1329055" cy="944880"/>
          </a:xfrm>
        </p:grpSpPr>
        <p:pic>
          <p:nvPicPr>
            <p:cNvPr id="50" name="object 50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048727" y="3913631"/>
              <a:ext cx="1290821" cy="662940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6036563" y="3831336"/>
              <a:ext cx="1320165" cy="935990"/>
            </a:xfrm>
            <a:custGeom>
              <a:avLst/>
              <a:gdLst/>
              <a:ahLst/>
              <a:cxnLst/>
              <a:rect l="l" t="t" r="r" b="b"/>
              <a:pathLst>
                <a:path w="1320165" h="935989">
                  <a:moveTo>
                    <a:pt x="0" y="935735"/>
                  </a:moveTo>
                  <a:lnTo>
                    <a:pt x="1319784" y="935735"/>
                  </a:lnTo>
                  <a:lnTo>
                    <a:pt x="1319784" y="0"/>
                  </a:lnTo>
                  <a:lnTo>
                    <a:pt x="0" y="0"/>
                  </a:lnTo>
                  <a:lnTo>
                    <a:pt x="0" y="935735"/>
                  </a:lnTo>
                  <a:close/>
                </a:path>
              </a:pathLst>
            </a:custGeom>
            <a:ln w="9144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7466838" y="4081373"/>
            <a:ext cx="1400175" cy="332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-10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АПК76.рф</a:t>
            </a:r>
            <a:endParaRPr sz="1100">
              <a:latin typeface="Microsoft Sans Serif"/>
              <a:cs typeface="Microsoft Sans Serif"/>
            </a:endParaRPr>
          </a:p>
          <a:p>
            <a:pPr marL="44450">
              <a:lnSpc>
                <a:spcPct val="100000"/>
              </a:lnSpc>
              <a:spcBef>
                <a:spcPts val="10"/>
              </a:spcBef>
            </a:pP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ГАУ</a:t>
            </a:r>
            <a:r>
              <a:rPr sz="9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35" dirty="0">
                <a:solidFill>
                  <a:srgbClr val="7E7E7E"/>
                </a:solidFill>
                <a:latin typeface="Microsoft Sans Serif"/>
                <a:cs typeface="Microsoft Sans Serif"/>
              </a:rPr>
              <a:t>ДПО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ЯО</a:t>
            </a:r>
            <a:r>
              <a:rPr sz="9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«ИКС</a:t>
            </a:r>
            <a:r>
              <a:rPr sz="9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АПК»</a:t>
            </a:r>
            <a:endParaRPr sz="900">
              <a:latin typeface="Microsoft Sans Serif"/>
              <a:cs typeface="Microsoft Sans Serif"/>
            </a:endParaRPr>
          </a:p>
        </p:txBody>
      </p:sp>
      <p:pic>
        <p:nvPicPr>
          <p:cNvPr id="53" name="object 53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8717026" y="4473778"/>
            <a:ext cx="306374" cy="669683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062793" y="0"/>
            <a:ext cx="5081270" cy="5153025"/>
            <a:chOff x="4062793" y="0"/>
            <a:chExt cx="5081270" cy="5153025"/>
          </a:xfrm>
        </p:grpSpPr>
        <p:sp>
          <p:nvSpPr>
            <p:cNvPr id="3" name="object 3"/>
            <p:cNvSpPr/>
            <p:nvPr/>
          </p:nvSpPr>
          <p:spPr>
            <a:xfrm>
              <a:off x="4067555" y="0"/>
              <a:ext cx="5076825" cy="5143500"/>
            </a:xfrm>
            <a:custGeom>
              <a:avLst/>
              <a:gdLst/>
              <a:ahLst/>
              <a:cxnLst/>
              <a:rect l="l" t="t" r="r" b="b"/>
              <a:pathLst>
                <a:path w="5076825" h="5143500">
                  <a:moveTo>
                    <a:pt x="5076444" y="0"/>
                  </a:moveTo>
                  <a:lnTo>
                    <a:pt x="0" y="0"/>
                  </a:lnTo>
                  <a:lnTo>
                    <a:pt x="0" y="5143500"/>
                  </a:lnTo>
                  <a:lnTo>
                    <a:pt x="5076444" y="5143500"/>
                  </a:lnTo>
                  <a:lnTo>
                    <a:pt x="507644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067555" y="0"/>
              <a:ext cx="0" cy="5143500"/>
            </a:xfrm>
            <a:custGeom>
              <a:avLst/>
              <a:gdLst/>
              <a:ahLst/>
              <a:cxnLst/>
              <a:rect l="l" t="t" r="r" b="b"/>
              <a:pathLst>
                <a:path h="5143500">
                  <a:moveTo>
                    <a:pt x="0" y="0"/>
                  </a:moveTo>
                  <a:lnTo>
                    <a:pt x="0" y="5143499"/>
                  </a:lnTo>
                </a:path>
              </a:pathLst>
            </a:custGeom>
            <a:ln w="9144">
              <a:solidFill>
                <a:srgbClr val="AE765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5531865" y="1336294"/>
            <a:ext cx="2978150" cy="20377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75" dirty="0">
                <a:solidFill>
                  <a:srgbClr val="585858"/>
                </a:solidFill>
                <a:latin typeface="Microsoft Sans Serif"/>
                <a:cs typeface="Microsoft Sans Serif"/>
              </a:rPr>
              <a:t>г</a:t>
            </a: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.</a:t>
            </a:r>
            <a:r>
              <a:rPr sz="12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Яр</a:t>
            </a:r>
            <a:r>
              <a:rPr sz="12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ос</a:t>
            </a: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ла</a:t>
            </a:r>
            <a:r>
              <a:rPr sz="1200" spc="-30" dirty="0">
                <a:solidFill>
                  <a:srgbClr val="585858"/>
                </a:solidFill>
                <a:latin typeface="Microsoft Sans Serif"/>
                <a:cs typeface="Microsoft Sans Serif"/>
              </a:rPr>
              <a:t>в</a:t>
            </a:r>
            <a:r>
              <a:rPr sz="12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л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ь,</a:t>
            </a:r>
            <a:r>
              <a:rPr sz="12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40" dirty="0">
                <a:solidFill>
                  <a:srgbClr val="585858"/>
                </a:solidFill>
                <a:latin typeface="Microsoft Sans Serif"/>
                <a:cs typeface="Microsoft Sans Serif"/>
              </a:rPr>
              <a:t>у</a:t>
            </a:r>
            <a:r>
              <a:rPr sz="12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л</a:t>
            </a: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.</a:t>
            </a:r>
            <a:r>
              <a:rPr sz="1200" spc="3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С</a:t>
            </a:r>
            <a:r>
              <a:rPr sz="12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в</a:t>
            </a: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е</a:t>
            </a:r>
            <a:r>
              <a:rPr sz="12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р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д</a:t>
            </a:r>
            <a:r>
              <a:rPr sz="12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л</a:t>
            </a: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о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в</a:t>
            </a: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а,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25д (3</a:t>
            </a:r>
            <a:r>
              <a:rPr sz="12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э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т</a:t>
            </a: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а</a:t>
            </a:r>
            <a:r>
              <a:rPr sz="1200" spc="-25" dirty="0">
                <a:solidFill>
                  <a:srgbClr val="585858"/>
                </a:solidFill>
                <a:latin typeface="Microsoft Sans Serif"/>
                <a:cs typeface="Microsoft Sans Serif"/>
              </a:rPr>
              <a:t>ж)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+7</a:t>
            </a: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(4852)</a:t>
            </a:r>
            <a:r>
              <a:rPr sz="1200" spc="-3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solidFill>
                  <a:srgbClr val="585858"/>
                </a:solidFill>
                <a:latin typeface="Arial"/>
                <a:cs typeface="Arial"/>
              </a:rPr>
              <a:t>594-754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</a:rPr>
              <a:t>мойбизнес76.рф</a:t>
            </a:r>
            <a:endParaRPr sz="1200">
              <a:latin typeface="Microsoft Sans Serif"/>
              <a:cs typeface="Microsoft Sans Serif"/>
            </a:endParaRPr>
          </a:p>
          <a:p>
            <a:pPr marL="12700" marR="1628139">
              <a:lnSpc>
                <a:spcPct val="260000"/>
              </a:lnSpc>
            </a:pP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2"/>
              </a:rPr>
              <a:t>cppyar@yandex.ru </a:t>
            </a:r>
            <a:r>
              <a:rPr sz="120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0000FF"/>
                </a:solidFill>
                <a:latin typeface="Microsoft Sans Serif"/>
                <a:cs typeface="Microsoft Sans Serif"/>
              </a:rPr>
              <a:t>v</a:t>
            </a:r>
            <a:r>
              <a:rPr sz="1200" dirty="0">
                <a:solidFill>
                  <a:srgbClr val="0000FF"/>
                </a:solidFill>
                <a:latin typeface="Microsoft Sans Serif"/>
                <a:cs typeface="Microsoft Sans Serif"/>
              </a:rPr>
              <a:t>k.c</a:t>
            </a:r>
            <a:r>
              <a:rPr sz="1200" spc="5" dirty="0">
                <a:solidFill>
                  <a:srgbClr val="0000FF"/>
                </a:solidFill>
                <a:latin typeface="Microsoft Sans Serif"/>
                <a:cs typeface="Microsoft Sans Serif"/>
              </a:rPr>
              <a:t>om</a:t>
            </a:r>
            <a:r>
              <a:rPr sz="1200" dirty="0">
                <a:solidFill>
                  <a:srgbClr val="0000FF"/>
                </a:solidFill>
                <a:latin typeface="Microsoft Sans Serif"/>
                <a:cs typeface="Microsoft Sans Serif"/>
              </a:rPr>
              <a:t>/</a:t>
            </a:r>
            <a:r>
              <a:rPr sz="1200" spc="5" dirty="0">
                <a:solidFill>
                  <a:srgbClr val="0000FF"/>
                </a:solidFill>
                <a:latin typeface="Microsoft Sans Serif"/>
                <a:cs typeface="Microsoft Sans Serif"/>
              </a:rPr>
              <a:t>m</a:t>
            </a:r>
            <a:r>
              <a:rPr sz="12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oibi</a:t>
            </a:r>
            <a:r>
              <a:rPr sz="1200" spc="-20" dirty="0">
                <a:solidFill>
                  <a:srgbClr val="0000FF"/>
                </a:solidFill>
                <a:latin typeface="Microsoft Sans Serif"/>
                <a:cs typeface="Microsoft Sans Serif"/>
              </a:rPr>
              <a:t>z</a:t>
            </a:r>
            <a:r>
              <a:rPr sz="12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bi</a:t>
            </a:r>
            <a:r>
              <a:rPr sz="1200" spc="-20" dirty="0">
                <a:solidFill>
                  <a:srgbClr val="0000FF"/>
                </a:solidFill>
                <a:latin typeface="Microsoft Sans Serif"/>
                <a:cs typeface="Microsoft Sans Serif"/>
              </a:rPr>
              <a:t>z</a:t>
            </a:r>
            <a:r>
              <a:rPr sz="12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76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43677" y="3346703"/>
            <a:ext cx="1330960" cy="10795"/>
          </a:xfrm>
          <a:custGeom>
            <a:avLst/>
            <a:gdLst/>
            <a:ahLst/>
            <a:cxnLst/>
            <a:rect l="l" t="t" r="r" b="b"/>
            <a:pathLst>
              <a:path w="1330959" h="10795">
                <a:moveTo>
                  <a:pt x="1330452" y="0"/>
                </a:moveTo>
                <a:lnTo>
                  <a:pt x="0" y="0"/>
                </a:lnTo>
                <a:lnTo>
                  <a:pt x="0" y="10668"/>
                </a:lnTo>
                <a:lnTo>
                  <a:pt x="1330452" y="10668"/>
                </a:lnTo>
                <a:lnTo>
                  <a:pt x="133045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531865" y="3605021"/>
            <a:ext cx="10604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ok.ru/moi.biz76</a:t>
            </a:r>
            <a:endParaRPr sz="1200">
              <a:latin typeface="Microsoft Sans Serif"/>
              <a:cs typeface="Microsoft Sans Serif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091684" y="1296924"/>
            <a:ext cx="1487170" cy="2569845"/>
            <a:chOff x="5091684" y="1296924"/>
            <a:chExt cx="1487170" cy="2569845"/>
          </a:xfrm>
        </p:grpSpPr>
        <p:sp>
          <p:nvSpPr>
            <p:cNvPr id="9" name="object 9"/>
            <p:cNvSpPr/>
            <p:nvPr/>
          </p:nvSpPr>
          <p:spPr>
            <a:xfrm>
              <a:off x="5543677" y="3785616"/>
              <a:ext cx="1035050" cy="10795"/>
            </a:xfrm>
            <a:custGeom>
              <a:avLst/>
              <a:gdLst/>
              <a:ahLst/>
              <a:cxnLst/>
              <a:rect l="l" t="t" r="r" b="b"/>
              <a:pathLst>
                <a:path w="1035050" h="10795">
                  <a:moveTo>
                    <a:pt x="1034796" y="0"/>
                  </a:moveTo>
                  <a:lnTo>
                    <a:pt x="0" y="0"/>
                  </a:lnTo>
                  <a:lnTo>
                    <a:pt x="0" y="10668"/>
                  </a:lnTo>
                  <a:lnTo>
                    <a:pt x="1034796" y="10668"/>
                  </a:lnTo>
                  <a:lnTo>
                    <a:pt x="1034796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05400" y="1296924"/>
              <a:ext cx="280415" cy="323088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16068" y="1755648"/>
              <a:ext cx="246887" cy="256031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91684" y="2177796"/>
              <a:ext cx="300227" cy="30022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106924" y="2718816"/>
              <a:ext cx="263651" cy="187451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5107686" y="3153918"/>
              <a:ext cx="264160" cy="702945"/>
            </a:xfrm>
            <a:custGeom>
              <a:avLst/>
              <a:gdLst/>
              <a:ahLst/>
              <a:cxnLst/>
              <a:rect l="l" t="t" r="r" b="b"/>
              <a:pathLst>
                <a:path w="264160" h="702945">
                  <a:moveTo>
                    <a:pt x="0" y="500379"/>
                  </a:moveTo>
                  <a:lnTo>
                    <a:pt x="5550" y="472898"/>
                  </a:lnTo>
                  <a:lnTo>
                    <a:pt x="20685" y="450453"/>
                  </a:lnTo>
                  <a:lnTo>
                    <a:pt x="43130" y="435318"/>
                  </a:lnTo>
                  <a:lnTo>
                    <a:pt x="70612" y="429768"/>
                  </a:lnTo>
                  <a:lnTo>
                    <a:pt x="193039" y="429768"/>
                  </a:lnTo>
                  <a:lnTo>
                    <a:pt x="220521" y="435318"/>
                  </a:lnTo>
                  <a:lnTo>
                    <a:pt x="242966" y="450453"/>
                  </a:lnTo>
                  <a:lnTo>
                    <a:pt x="258101" y="472898"/>
                  </a:lnTo>
                  <a:lnTo>
                    <a:pt x="263651" y="500379"/>
                  </a:lnTo>
                  <a:lnTo>
                    <a:pt x="263651" y="631951"/>
                  </a:lnTo>
                  <a:lnTo>
                    <a:pt x="258101" y="659433"/>
                  </a:lnTo>
                  <a:lnTo>
                    <a:pt x="242966" y="681878"/>
                  </a:lnTo>
                  <a:lnTo>
                    <a:pt x="220521" y="697013"/>
                  </a:lnTo>
                  <a:lnTo>
                    <a:pt x="193039" y="702563"/>
                  </a:lnTo>
                  <a:lnTo>
                    <a:pt x="70612" y="702563"/>
                  </a:lnTo>
                  <a:lnTo>
                    <a:pt x="43130" y="697013"/>
                  </a:lnTo>
                  <a:lnTo>
                    <a:pt x="20685" y="681878"/>
                  </a:lnTo>
                  <a:lnTo>
                    <a:pt x="5550" y="659433"/>
                  </a:lnTo>
                  <a:lnTo>
                    <a:pt x="0" y="631951"/>
                  </a:lnTo>
                  <a:lnTo>
                    <a:pt x="0" y="500379"/>
                  </a:lnTo>
                  <a:close/>
                </a:path>
                <a:path w="264160" h="702945">
                  <a:moveTo>
                    <a:pt x="0" y="70612"/>
                  </a:moveTo>
                  <a:lnTo>
                    <a:pt x="5550" y="43130"/>
                  </a:lnTo>
                  <a:lnTo>
                    <a:pt x="20685" y="20685"/>
                  </a:lnTo>
                  <a:lnTo>
                    <a:pt x="43130" y="5550"/>
                  </a:lnTo>
                  <a:lnTo>
                    <a:pt x="70612" y="0"/>
                  </a:lnTo>
                  <a:lnTo>
                    <a:pt x="193039" y="0"/>
                  </a:lnTo>
                  <a:lnTo>
                    <a:pt x="220521" y="5550"/>
                  </a:lnTo>
                  <a:lnTo>
                    <a:pt x="242966" y="20685"/>
                  </a:lnTo>
                  <a:lnTo>
                    <a:pt x="258101" y="43130"/>
                  </a:lnTo>
                  <a:lnTo>
                    <a:pt x="263651" y="70612"/>
                  </a:lnTo>
                  <a:lnTo>
                    <a:pt x="263651" y="202183"/>
                  </a:lnTo>
                  <a:lnTo>
                    <a:pt x="258101" y="229665"/>
                  </a:lnTo>
                  <a:lnTo>
                    <a:pt x="242966" y="252110"/>
                  </a:lnTo>
                  <a:lnTo>
                    <a:pt x="220521" y="267245"/>
                  </a:lnTo>
                  <a:lnTo>
                    <a:pt x="193039" y="272795"/>
                  </a:lnTo>
                  <a:lnTo>
                    <a:pt x="70612" y="272795"/>
                  </a:lnTo>
                  <a:lnTo>
                    <a:pt x="43130" y="267245"/>
                  </a:lnTo>
                  <a:lnTo>
                    <a:pt x="20685" y="252110"/>
                  </a:lnTo>
                  <a:lnTo>
                    <a:pt x="5550" y="229665"/>
                  </a:lnTo>
                  <a:lnTo>
                    <a:pt x="0" y="202183"/>
                  </a:lnTo>
                  <a:lnTo>
                    <a:pt x="0" y="70612"/>
                  </a:lnTo>
                  <a:close/>
                </a:path>
              </a:pathLst>
            </a:custGeom>
            <a:ln w="19812">
              <a:solidFill>
                <a:srgbClr val="9328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132832" y="3230880"/>
              <a:ext cx="202691" cy="12649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169408" y="3617975"/>
              <a:ext cx="138684" cy="202692"/>
            </a:xfrm>
            <a:prstGeom prst="rect">
              <a:avLst/>
            </a:prstGeom>
          </p:spPr>
        </p:pic>
      </p:grpSp>
      <p:pic>
        <p:nvPicPr>
          <p:cNvPr id="17" name="object 1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89410" y="2309847"/>
            <a:ext cx="2259046" cy="2259705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30887" y="865280"/>
            <a:ext cx="3342110" cy="1182227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5531865" y="4041749"/>
            <a:ext cx="9753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t.me/moibiz76</a:t>
            </a:r>
            <a:endParaRPr sz="1200">
              <a:latin typeface="Microsoft Sans Serif"/>
              <a:cs typeface="Microsoft Sans Serif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988052" y="3031235"/>
            <a:ext cx="2280920" cy="1417320"/>
            <a:chOff x="4988052" y="3031235"/>
            <a:chExt cx="2280920" cy="1417320"/>
          </a:xfrm>
        </p:grpSpPr>
        <p:sp>
          <p:nvSpPr>
            <p:cNvPr id="21" name="object 21"/>
            <p:cNvSpPr/>
            <p:nvPr/>
          </p:nvSpPr>
          <p:spPr>
            <a:xfrm>
              <a:off x="5543677" y="4222216"/>
              <a:ext cx="951230" cy="10795"/>
            </a:xfrm>
            <a:custGeom>
              <a:avLst/>
              <a:gdLst/>
              <a:ahLst/>
              <a:cxnLst/>
              <a:rect l="l" t="t" r="r" b="b"/>
              <a:pathLst>
                <a:path w="951229" h="10795">
                  <a:moveTo>
                    <a:pt x="950976" y="0"/>
                  </a:moveTo>
                  <a:lnTo>
                    <a:pt x="0" y="0"/>
                  </a:lnTo>
                  <a:lnTo>
                    <a:pt x="0" y="10668"/>
                  </a:lnTo>
                  <a:lnTo>
                    <a:pt x="950976" y="10668"/>
                  </a:lnTo>
                  <a:lnTo>
                    <a:pt x="950976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107686" y="4010405"/>
              <a:ext cx="264160" cy="273050"/>
            </a:xfrm>
            <a:custGeom>
              <a:avLst/>
              <a:gdLst/>
              <a:ahLst/>
              <a:cxnLst/>
              <a:rect l="l" t="t" r="r" b="b"/>
              <a:pathLst>
                <a:path w="264160" h="273050">
                  <a:moveTo>
                    <a:pt x="0" y="70662"/>
                  </a:moveTo>
                  <a:lnTo>
                    <a:pt x="5550" y="43157"/>
                  </a:lnTo>
                  <a:lnTo>
                    <a:pt x="20685" y="20696"/>
                  </a:lnTo>
                  <a:lnTo>
                    <a:pt x="43130" y="5552"/>
                  </a:lnTo>
                  <a:lnTo>
                    <a:pt x="70612" y="0"/>
                  </a:lnTo>
                  <a:lnTo>
                    <a:pt x="193039" y="0"/>
                  </a:lnTo>
                  <a:lnTo>
                    <a:pt x="220521" y="5552"/>
                  </a:lnTo>
                  <a:lnTo>
                    <a:pt x="242966" y="20696"/>
                  </a:lnTo>
                  <a:lnTo>
                    <a:pt x="258101" y="43157"/>
                  </a:lnTo>
                  <a:lnTo>
                    <a:pt x="263651" y="70662"/>
                  </a:lnTo>
                  <a:lnTo>
                    <a:pt x="263651" y="202120"/>
                  </a:lnTo>
                  <a:lnTo>
                    <a:pt x="258101" y="229633"/>
                  </a:lnTo>
                  <a:lnTo>
                    <a:pt x="242966" y="252098"/>
                  </a:lnTo>
                  <a:lnTo>
                    <a:pt x="220521" y="267242"/>
                  </a:lnTo>
                  <a:lnTo>
                    <a:pt x="193039" y="272796"/>
                  </a:lnTo>
                  <a:lnTo>
                    <a:pt x="70612" y="272796"/>
                  </a:lnTo>
                  <a:lnTo>
                    <a:pt x="43130" y="267242"/>
                  </a:lnTo>
                  <a:lnTo>
                    <a:pt x="20685" y="252098"/>
                  </a:lnTo>
                  <a:lnTo>
                    <a:pt x="5550" y="229633"/>
                  </a:lnTo>
                  <a:lnTo>
                    <a:pt x="0" y="202120"/>
                  </a:lnTo>
                  <a:lnTo>
                    <a:pt x="0" y="70662"/>
                  </a:lnTo>
                  <a:close/>
                </a:path>
              </a:pathLst>
            </a:custGeom>
            <a:ln w="19812">
              <a:solidFill>
                <a:srgbClr val="9328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132832" y="4035551"/>
              <a:ext cx="219456" cy="220980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4992624" y="3035807"/>
              <a:ext cx="2271395" cy="1408430"/>
            </a:xfrm>
            <a:custGeom>
              <a:avLst/>
              <a:gdLst/>
              <a:ahLst/>
              <a:cxnLst/>
              <a:rect l="l" t="t" r="r" b="b"/>
              <a:pathLst>
                <a:path w="2271395" h="1408429">
                  <a:moveTo>
                    <a:pt x="0" y="234696"/>
                  </a:moveTo>
                  <a:lnTo>
                    <a:pt x="4766" y="187382"/>
                  </a:lnTo>
                  <a:lnTo>
                    <a:pt x="18436" y="143321"/>
                  </a:lnTo>
                  <a:lnTo>
                    <a:pt x="40069" y="103454"/>
                  </a:lnTo>
                  <a:lnTo>
                    <a:pt x="68722" y="68722"/>
                  </a:lnTo>
                  <a:lnTo>
                    <a:pt x="103454" y="40069"/>
                  </a:lnTo>
                  <a:lnTo>
                    <a:pt x="143321" y="18436"/>
                  </a:lnTo>
                  <a:lnTo>
                    <a:pt x="187382" y="4766"/>
                  </a:lnTo>
                  <a:lnTo>
                    <a:pt x="234696" y="0"/>
                  </a:lnTo>
                  <a:lnTo>
                    <a:pt x="1140587" y="0"/>
                  </a:lnTo>
                  <a:lnTo>
                    <a:pt x="1629409" y="0"/>
                  </a:lnTo>
                  <a:lnTo>
                    <a:pt x="1720596" y="0"/>
                  </a:lnTo>
                  <a:lnTo>
                    <a:pt x="1767909" y="4766"/>
                  </a:lnTo>
                  <a:lnTo>
                    <a:pt x="1811970" y="18436"/>
                  </a:lnTo>
                  <a:lnTo>
                    <a:pt x="1851837" y="40069"/>
                  </a:lnTo>
                  <a:lnTo>
                    <a:pt x="1886569" y="68722"/>
                  </a:lnTo>
                  <a:lnTo>
                    <a:pt x="1915222" y="103454"/>
                  </a:lnTo>
                  <a:lnTo>
                    <a:pt x="1936855" y="143321"/>
                  </a:lnTo>
                  <a:lnTo>
                    <a:pt x="1950525" y="187382"/>
                  </a:lnTo>
                  <a:lnTo>
                    <a:pt x="1955292" y="234696"/>
                  </a:lnTo>
                  <a:lnTo>
                    <a:pt x="1955292" y="821436"/>
                  </a:lnTo>
                  <a:lnTo>
                    <a:pt x="2271268" y="706501"/>
                  </a:lnTo>
                  <a:lnTo>
                    <a:pt x="1955292" y="1173480"/>
                  </a:lnTo>
                  <a:lnTo>
                    <a:pt x="1950525" y="1220778"/>
                  </a:lnTo>
                  <a:lnTo>
                    <a:pt x="1936855" y="1264833"/>
                  </a:lnTo>
                  <a:lnTo>
                    <a:pt x="1915222" y="1304699"/>
                  </a:lnTo>
                  <a:lnTo>
                    <a:pt x="1886569" y="1339434"/>
                  </a:lnTo>
                  <a:lnTo>
                    <a:pt x="1851837" y="1368092"/>
                  </a:lnTo>
                  <a:lnTo>
                    <a:pt x="1811970" y="1389732"/>
                  </a:lnTo>
                  <a:lnTo>
                    <a:pt x="1767909" y="1403407"/>
                  </a:lnTo>
                  <a:lnTo>
                    <a:pt x="1720596" y="1408176"/>
                  </a:lnTo>
                  <a:lnTo>
                    <a:pt x="1629409" y="1408176"/>
                  </a:lnTo>
                  <a:lnTo>
                    <a:pt x="1140587" y="1408176"/>
                  </a:lnTo>
                  <a:lnTo>
                    <a:pt x="234696" y="1408176"/>
                  </a:lnTo>
                  <a:lnTo>
                    <a:pt x="187382" y="1403407"/>
                  </a:lnTo>
                  <a:lnTo>
                    <a:pt x="143321" y="1389732"/>
                  </a:lnTo>
                  <a:lnTo>
                    <a:pt x="103454" y="1368092"/>
                  </a:lnTo>
                  <a:lnTo>
                    <a:pt x="68722" y="1339434"/>
                  </a:lnTo>
                  <a:lnTo>
                    <a:pt x="40069" y="1304699"/>
                  </a:lnTo>
                  <a:lnTo>
                    <a:pt x="18436" y="1264833"/>
                  </a:lnTo>
                  <a:lnTo>
                    <a:pt x="4766" y="1220778"/>
                  </a:lnTo>
                  <a:lnTo>
                    <a:pt x="0" y="1173480"/>
                  </a:lnTo>
                  <a:lnTo>
                    <a:pt x="0" y="821436"/>
                  </a:lnTo>
                  <a:lnTo>
                    <a:pt x="0" y="234696"/>
                  </a:lnTo>
                  <a:close/>
                </a:path>
              </a:pathLst>
            </a:custGeom>
            <a:ln w="9144">
              <a:solidFill>
                <a:srgbClr val="9C674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7366254" y="3612641"/>
            <a:ext cx="1401445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100" spc="-459" dirty="0">
                <a:solidFill>
                  <a:srgbClr val="932824"/>
                </a:solidFill>
                <a:latin typeface="Segoe UI Symbol"/>
                <a:cs typeface="Segoe UI Symbol"/>
              </a:rPr>
              <a:t>П</a:t>
            </a:r>
            <a:r>
              <a:rPr sz="1100" spc="-605" dirty="0">
                <a:solidFill>
                  <a:srgbClr val="932824"/>
                </a:solidFill>
                <a:latin typeface="Segoe UI Symbol"/>
                <a:cs typeface="Segoe UI Symbol"/>
              </a:rPr>
              <a:t>о</a:t>
            </a:r>
            <a:r>
              <a:rPr sz="1100" spc="-600" dirty="0">
                <a:solidFill>
                  <a:srgbClr val="932824"/>
                </a:solidFill>
                <a:latin typeface="Segoe UI Symbol"/>
                <a:cs typeface="Segoe UI Symbol"/>
              </a:rPr>
              <a:t>д</a:t>
            </a:r>
            <a:r>
              <a:rPr sz="1100" spc="-620" dirty="0">
                <a:solidFill>
                  <a:srgbClr val="932824"/>
                </a:solidFill>
                <a:latin typeface="Segoe UI Symbol"/>
                <a:cs typeface="Segoe UI Symbol"/>
              </a:rPr>
              <a:t>пи</a:t>
            </a:r>
            <a:r>
              <a:rPr sz="1100" spc="-615" dirty="0">
                <a:solidFill>
                  <a:srgbClr val="932824"/>
                </a:solidFill>
                <a:latin typeface="Segoe UI Symbol"/>
                <a:cs typeface="Segoe UI Symbol"/>
              </a:rPr>
              <a:t>с</a:t>
            </a:r>
            <a:r>
              <a:rPr sz="1100" spc="-430" dirty="0">
                <a:solidFill>
                  <a:srgbClr val="932824"/>
                </a:solidFill>
                <a:latin typeface="Segoe UI Symbol"/>
                <a:cs typeface="Segoe UI Symbol"/>
              </a:rPr>
              <a:t>ы</a:t>
            </a:r>
            <a:r>
              <a:rPr sz="1100" spc="-635" dirty="0">
                <a:solidFill>
                  <a:srgbClr val="932824"/>
                </a:solidFill>
                <a:latin typeface="Segoe UI Symbol"/>
                <a:cs typeface="Segoe UI Symbol"/>
              </a:rPr>
              <a:t>в</a:t>
            </a:r>
            <a:r>
              <a:rPr sz="1100" spc="-540" dirty="0">
                <a:solidFill>
                  <a:srgbClr val="932824"/>
                </a:solidFill>
                <a:latin typeface="Segoe UI Symbol"/>
                <a:cs typeface="Segoe UI Symbol"/>
              </a:rPr>
              <a:t>айт</a:t>
            </a:r>
            <a:r>
              <a:rPr sz="1100" spc="-535" dirty="0">
                <a:solidFill>
                  <a:srgbClr val="932824"/>
                </a:solidFill>
                <a:latin typeface="Segoe UI Symbol"/>
                <a:cs typeface="Segoe UI Symbol"/>
              </a:rPr>
              <a:t>е</a:t>
            </a:r>
            <a:r>
              <a:rPr sz="1100" spc="-650" dirty="0">
                <a:solidFill>
                  <a:srgbClr val="932824"/>
                </a:solidFill>
                <a:latin typeface="Segoe UI Symbol"/>
                <a:cs typeface="Segoe UI Symbol"/>
              </a:rPr>
              <a:t>с</a:t>
            </a:r>
            <a:r>
              <a:rPr sz="1100" spc="-620" dirty="0">
                <a:solidFill>
                  <a:srgbClr val="932824"/>
                </a:solidFill>
                <a:latin typeface="Segoe UI Symbol"/>
                <a:cs typeface="Segoe UI Symbol"/>
              </a:rPr>
              <a:t>ь</a:t>
            </a:r>
            <a:r>
              <a:rPr sz="1100" spc="10" dirty="0">
                <a:solidFill>
                  <a:srgbClr val="AE765D"/>
                </a:solidFill>
                <a:latin typeface="Segoe UI Symbol"/>
                <a:cs typeface="Segoe UI Symbol"/>
              </a:rPr>
              <a:t>,</a:t>
            </a:r>
            <a:r>
              <a:rPr sz="1100" spc="-100" dirty="0">
                <a:solidFill>
                  <a:srgbClr val="AE765D"/>
                </a:solidFill>
                <a:latin typeface="Segoe UI Symbol"/>
                <a:cs typeface="Segoe UI Symbol"/>
              </a:rPr>
              <a:t> </a:t>
            </a:r>
            <a:r>
              <a:rPr sz="1100" spc="-415" dirty="0">
                <a:solidFill>
                  <a:srgbClr val="AE765D"/>
                </a:solidFill>
                <a:latin typeface="Segoe UI Symbol"/>
                <a:cs typeface="Segoe UI Symbol"/>
              </a:rPr>
              <a:t>чтобы  </a:t>
            </a:r>
            <a:r>
              <a:rPr sz="1100" spc="-600" dirty="0">
                <a:solidFill>
                  <a:srgbClr val="AE765D"/>
                </a:solidFill>
                <a:latin typeface="Segoe UI Symbol"/>
                <a:cs typeface="Segoe UI Symbol"/>
              </a:rPr>
              <a:t>б</a:t>
            </a:r>
            <a:r>
              <a:rPr sz="1100" spc="-430" dirty="0">
                <a:solidFill>
                  <a:srgbClr val="AE765D"/>
                </a:solidFill>
                <a:latin typeface="Segoe UI Symbol"/>
                <a:cs typeface="Segoe UI Symbol"/>
              </a:rPr>
              <a:t>ы</a:t>
            </a:r>
            <a:r>
              <a:rPr sz="1100" spc="-490" dirty="0">
                <a:solidFill>
                  <a:srgbClr val="AE765D"/>
                </a:solidFill>
                <a:latin typeface="Segoe UI Symbol"/>
                <a:cs typeface="Segoe UI Symbol"/>
              </a:rPr>
              <a:t>т</a:t>
            </a:r>
            <a:r>
              <a:rPr sz="1100" spc="-484" dirty="0">
                <a:solidFill>
                  <a:srgbClr val="AE765D"/>
                </a:solidFill>
                <a:latin typeface="Segoe UI Symbol"/>
                <a:cs typeface="Segoe UI Symbol"/>
              </a:rPr>
              <a:t>ь</a:t>
            </a:r>
            <a:r>
              <a:rPr sz="1100" spc="-45" dirty="0">
                <a:solidFill>
                  <a:srgbClr val="AE765D"/>
                </a:solidFill>
                <a:latin typeface="Segoe UI Symbol"/>
                <a:cs typeface="Segoe UI Symbol"/>
              </a:rPr>
              <a:t> </a:t>
            </a:r>
            <a:r>
              <a:rPr sz="1100" spc="-630" dirty="0">
                <a:solidFill>
                  <a:srgbClr val="AE765D"/>
                </a:solidFill>
                <a:latin typeface="Segoe UI Symbol"/>
                <a:cs typeface="Segoe UI Symbol"/>
              </a:rPr>
              <a:t>в</a:t>
            </a:r>
            <a:r>
              <a:rPr sz="1100" spc="-55" dirty="0">
                <a:solidFill>
                  <a:srgbClr val="AE765D"/>
                </a:solidFill>
                <a:latin typeface="Segoe UI Symbol"/>
                <a:cs typeface="Segoe UI Symbol"/>
              </a:rPr>
              <a:t> </a:t>
            </a:r>
            <a:r>
              <a:rPr sz="1100" spc="-675" dirty="0">
                <a:solidFill>
                  <a:srgbClr val="AE765D"/>
                </a:solidFill>
                <a:latin typeface="Segoe UI Symbol"/>
                <a:cs typeface="Segoe UI Symbol"/>
              </a:rPr>
              <a:t>к</a:t>
            </a:r>
            <a:r>
              <a:rPr sz="1100" spc="-650" dirty="0">
                <a:solidFill>
                  <a:srgbClr val="AE765D"/>
                </a:solidFill>
                <a:latin typeface="Segoe UI Symbol"/>
                <a:cs typeface="Segoe UI Symbol"/>
              </a:rPr>
              <a:t>у</a:t>
            </a:r>
            <a:r>
              <a:rPr sz="1100" spc="-630" dirty="0">
                <a:solidFill>
                  <a:srgbClr val="AE765D"/>
                </a:solidFill>
                <a:latin typeface="Segoe UI Symbol"/>
                <a:cs typeface="Segoe UI Symbol"/>
              </a:rPr>
              <a:t>р</a:t>
            </a:r>
            <a:r>
              <a:rPr sz="1100" spc="-625" dirty="0">
                <a:solidFill>
                  <a:srgbClr val="AE765D"/>
                </a:solidFill>
                <a:latin typeface="Segoe UI Symbol"/>
                <a:cs typeface="Segoe UI Symbol"/>
              </a:rPr>
              <a:t>с</a:t>
            </a:r>
            <a:r>
              <a:rPr sz="1100" spc="-600" dirty="0">
                <a:solidFill>
                  <a:srgbClr val="AE765D"/>
                </a:solidFill>
                <a:latin typeface="Segoe UI Symbol"/>
                <a:cs typeface="Segoe UI Symbol"/>
              </a:rPr>
              <a:t>е</a:t>
            </a:r>
            <a:r>
              <a:rPr sz="1100" spc="-75" dirty="0">
                <a:solidFill>
                  <a:srgbClr val="AE765D"/>
                </a:solidFill>
                <a:latin typeface="Segoe UI Symbol"/>
                <a:cs typeface="Segoe UI Symbol"/>
              </a:rPr>
              <a:t> </a:t>
            </a:r>
            <a:r>
              <a:rPr sz="1100" spc="-635" dirty="0">
                <a:solidFill>
                  <a:srgbClr val="AE765D"/>
                </a:solidFill>
                <a:latin typeface="Segoe UI Symbol"/>
                <a:cs typeface="Segoe UI Symbol"/>
              </a:rPr>
              <a:t>в</a:t>
            </a:r>
            <a:r>
              <a:rPr sz="1100" spc="-650" dirty="0">
                <a:solidFill>
                  <a:srgbClr val="AE765D"/>
                </a:solidFill>
                <a:latin typeface="Segoe UI Symbol"/>
                <a:cs typeface="Segoe UI Symbol"/>
              </a:rPr>
              <a:t>с</a:t>
            </a:r>
            <a:r>
              <a:rPr sz="1100" spc="-630" dirty="0">
                <a:solidFill>
                  <a:srgbClr val="AE765D"/>
                </a:solidFill>
                <a:latin typeface="Segoe UI Symbol"/>
                <a:cs typeface="Segoe UI Symbol"/>
              </a:rPr>
              <a:t>е</a:t>
            </a:r>
            <a:r>
              <a:rPr sz="1100" spc="-625" dirty="0">
                <a:solidFill>
                  <a:srgbClr val="AE765D"/>
                </a:solidFill>
                <a:latin typeface="Segoe UI Symbol"/>
                <a:cs typeface="Segoe UI Symbol"/>
              </a:rPr>
              <a:t>х</a:t>
            </a:r>
            <a:r>
              <a:rPr sz="1100" spc="-60" dirty="0">
                <a:solidFill>
                  <a:srgbClr val="AE765D"/>
                </a:solidFill>
                <a:latin typeface="Segoe UI Symbol"/>
                <a:cs typeface="Segoe UI Symbol"/>
              </a:rPr>
              <a:t> </a:t>
            </a:r>
            <a:r>
              <a:rPr sz="1100" spc="-480" dirty="0">
                <a:solidFill>
                  <a:srgbClr val="AE765D"/>
                </a:solidFill>
                <a:latin typeface="Segoe UI Symbol"/>
                <a:cs typeface="Segoe UI Symbol"/>
              </a:rPr>
              <a:t>м</a:t>
            </a:r>
            <a:r>
              <a:rPr sz="1100" spc="-385" dirty="0">
                <a:solidFill>
                  <a:srgbClr val="AE765D"/>
                </a:solidFill>
                <a:latin typeface="Segoe UI Symbol"/>
                <a:cs typeface="Segoe UI Symbol"/>
              </a:rPr>
              <a:t>ер  </a:t>
            </a:r>
            <a:r>
              <a:rPr sz="1100" spc="-605" dirty="0">
                <a:solidFill>
                  <a:srgbClr val="AE765D"/>
                </a:solidFill>
                <a:latin typeface="Segoe UI Symbol"/>
                <a:cs typeface="Segoe UI Symbol"/>
              </a:rPr>
              <a:t>по</a:t>
            </a:r>
            <a:r>
              <a:rPr sz="1100" spc="-600" dirty="0">
                <a:solidFill>
                  <a:srgbClr val="AE765D"/>
                </a:solidFill>
                <a:latin typeface="Segoe UI Symbol"/>
                <a:cs typeface="Segoe UI Symbol"/>
              </a:rPr>
              <a:t>дд</a:t>
            </a:r>
            <a:r>
              <a:rPr sz="1100" spc="-595" dirty="0">
                <a:solidFill>
                  <a:srgbClr val="AE765D"/>
                </a:solidFill>
                <a:latin typeface="Segoe UI Symbol"/>
                <a:cs typeface="Segoe UI Symbol"/>
              </a:rPr>
              <a:t>ерж</a:t>
            </a:r>
            <a:r>
              <a:rPr sz="1100" spc="-585" dirty="0">
                <a:solidFill>
                  <a:srgbClr val="AE765D"/>
                </a:solidFill>
                <a:latin typeface="Segoe UI Symbol"/>
                <a:cs typeface="Segoe UI Symbol"/>
              </a:rPr>
              <a:t>к</a:t>
            </a:r>
            <a:r>
              <a:rPr sz="1100" spc="-600" dirty="0">
                <a:solidFill>
                  <a:srgbClr val="AE765D"/>
                </a:solidFill>
                <a:latin typeface="Segoe UI Symbol"/>
                <a:cs typeface="Segoe UI Symbol"/>
              </a:rPr>
              <a:t>и</a:t>
            </a:r>
            <a:r>
              <a:rPr sz="1100" spc="-90" dirty="0">
                <a:solidFill>
                  <a:srgbClr val="AE765D"/>
                </a:solidFill>
                <a:latin typeface="Segoe UI Symbol"/>
                <a:cs typeface="Segoe UI Symbol"/>
              </a:rPr>
              <a:t> </a:t>
            </a:r>
            <a:r>
              <a:rPr sz="1100" spc="-600" dirty="0">
                <a:solidFill>
                  <a:srgbClr val="AE765D"/>
                </a:solidFill>
                <a:latin typeface="Segoe UI Symbol"/>
                <a:cs typeface="Segoe UI Symbol"/>
              </a:rPr>
              <a:t>б</a:t>
            </a:r>
            <a:r>
              <a:rPr sz="1100" spc="-635" dirty="0">
                <a:solidFill>
                  <a:srgbClr val="AE765D"/>
                </a:solidFill>
                <a:latin typeface="Segoe UI Symbol"/>
                <a:cs typeface="Segoe UI Symbol"/>
              </a:rPr>
              <a:t>из</a:t>
            </a:r>
            <a:r>
              <a:rPr sz="1100" spc="-630" dirty="0">
                <a:solidFill>
                  <a:srgbClr val="AE765D"/>
                </a:solidFill>
                <a:latin typeface="Segoe UI Symbol"/>
                <a:cs typeface="Segoe UI Symbol"/>
              </a:rPr>
              <a:t>не</a:t>
            </a:r>
            <a:r>
              <a:rPr sz="1100" spc="-625" dirty="0">
                <a:solidFill>
                  <a:srgbClr val="AE765D"/>
                </a:solidFill>
                <a:latin typeface="Segoe UI Symbol"/>
                <a:cs typeface="Segoe UI Symbol"/>
              </a:rPr>
              <a:t>с</a:t>
            </a:r>
            <a:r>
              <a:rPr sz="1100" spc="-600" dirty="0">
                <a:solidFill>
                  <a:srgbClr val="AE765D"/>
                </a:solidFill>
                <a:latin typeface="Segoe UI Symbol"/>
                <a:cs typeface="Segoe UI Symbol"/>
              </a:rPr>
              <a:t>а</a:t>
            </a:r>
            <a:endParaRPr sz="1100">
              <a:latin typeface="Segoe UI Symbol"/>
              <a:cs typeface="Segoe UI Symbo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8217" y="424941"/>
            <a:ext cx="246443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ФИНАНСОВАЯ</a:t>
            </a:r>
            <a:r>
              <a:rPr sz="14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400" spc="-50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ПОДДЕРЖКА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65759" y="883919"/>
            <a:ext cx="8383270" cy="0"/>
          </a:xfrm>
          <a:custGeom>
            <a:avLst/>
            <a:gdLst/>
            <a:ahLst/>
            <a:cxnLst/>
            <a:rect l="l" t="t" r="r" b="b"/>
            <a:pathLst>
              <a:path w="8383270">
                <a:moveTo>
                  <a:pt x="0" y="0"/>
                </a:moveTo>
                <a:lnTo>
                  <a:pt x="8383143" y="0"/>
                </a:lnTo>
              </a:path>
            </a:pathLst>
          </a:custGeom>
          <a:ln w="9144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8055" y="184404"/>
            <a:ext cx="335259" cy="594360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4669535" y="2022348"/>
            <a:ext cx="4029710" cy="1774189"/>
          </a:xfrm>
          <a:custGeom>
            <a:avLst/>
            <a:gdLst/>
            <a:ahLst/>
            <a:cxnLst/>
            <a:rect l="l" t="t" r="r" b="b"/>
            <a:pathLst>
              <a:path w="4029709" h="1774189">
                <a:moveTo>
                  <a:pt x="0" y="1773936"/>
                </a:moveTo>
                <a:lnTo>
                  <a:pt x="4029456" y="1773936"/>
                </a:lnTo>
                <a:lnTo>
                  <a:pt x="4029456" y="0"/>
                </a:lnTo>
                <a:lnTo>
                  <a:pt x="0" y="0"/>
                </a:lnTo>
                <a:lnTo>
                  <a:pt x="0" y="1773936"/>
                </a:lnTo>
                <a:close/>
              </a:path>
            </a:pathLst>
          </a:custGeom>
          <a:ln w="3175">
            <a:solidFill>
              <a:srgbClr val="9C67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162927" y="2307213"/>
            <a:ext cx="1186815" cy="65214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6670">
              <a:lnSpc>
                <a:spcPct val="100000"/>
              </a:lnSpc>
              <a:spcBef>
                <a:spcPts val="395"/>
              </a:spcBef>
            </a:pPr>
            <a:r>
              <a:rPr sz="1600" b="1" spc="-5" dirty="0">
                <a:solidFill>
                  <a:srgbClr val="932824"/>
                </a:solidFill>
                <a:latin typeface="Arial"/>
                <a:cs typeface="Arial"/>
              </a:rPr>
              <a:t>8</a:t>
            </a:r>
            <a:r>
              <a:rPr sz="12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%</a:t>
            </a:r>
            <a:r>
              <a:rPr sz="1200" spc="35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годовых</a:t>
            </a:r>
            <a:endParaRPr sz="1200">
              <a:latin typeface="Microsoft Sans Serif"/>
              <a:cs typeface="Microsoft Sans Serif"/>
            </a:endParaRPr>
          </a:p>
          <a:p>
            <a:pPr marL="12700" marR="5080">
              <a:lnSpc>
                <a:spcPts val="1190"/>
              </a:lnSpc>
              <a:spcBef>
                <a:spcPts val="355"/>
              </a:spcBef>
            </a:pPr>
            <a:r>
              <a:rPr sz="1100" dirty="0">
                <a:solidFill>
                  <a:srgbClr val="7E7E7E"/>
                </a:solidFill>
                <a:latin typeface="Microsoft Sans Serif"/>
                <a:cs typeface="Microsoft Sans Serif"/>
              </a:rPr>
              <a:t>д</a:t>
            </a:r>
            <a:r>
              <a:rPr sz="11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л</a:t>
            </a:r>
            <a:r>
              <a:rPr sz="1100" dirty="0">
                <a:solidFill>
                  <a:srgbClr val="7E7E7E"/>
                </a:solidFill>
                <a:latin typeface="Microsoft Sans Serif"/>
                <a:cs typeface="Microsoft Sans Serif"/>
              </a:rPr>
              <a:t>я</a:t>
            </a:r>
            <a:r>
              <a:rPr sz="11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1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ин</a:t>
            </a:r>
            <a:r>
              <a:rPr sz="11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о</a:t>
            </a:r>
            <a:r>
              <a:rPr sz="1100" dirty="0">
                <a:solidFill>
                  <a:srgbClr val="7E7E7E"/>
                </a:solidFill>
                <a:latin typeface="Microsoft Sans Serif"/>
                <a:cs typeface="Microsoft Sans Serif"/>
              </a:rPr>
              <a:t>ст</a:t>
            </a:r>
            <a:r>
              <a:rPr sz="11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ра</a:t>
            </a:r>
            <a:r>
              <a:rPr sz="11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н</a:t>
            </a:r>
            <a:r>
              <a:rPr sz="11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но</a:t>
            </a:r>
            <a:r>
              <a:rPr sz="11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г</a:t>
            </a:r>
            <a:r>
              <a:rPr sz="1100" dirty="0">
                <a:solidFill>
                  <a:srgbClr val="7E7E7E"/>
                </a:solidFill>
                <a:latin typeface="Microsoft Sans Serif"/>
                <a:cs typeface="Microsoft Sans Serif"/>
              </a:rPr>
              <a:t>о  </a:t>
            </a:r>
            <a:r>
              <a:rPr sz="11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оборудования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5759" y="1018032"/>
            <a:ext cx="2621280" cy="402590"/>
          </a:xfrm>
          <a:prstGeom prst="rect">
            <a:avLst/>
          </a:prstGeom>
          <a:ln w="9144">
            <a:solidFill>
              <a:srgbClr val="5F0000"/>
            </a:solidFill>
          </a:ln>
        </p:spPr>
        <p:txBody>
          <a:bodyPr vert="horz" wrap="square" lIns="0" tIns="17145" rIns="0" bIns="0" rtlCol="0">
            <a:spAutoFit/>
          </a:bodyPr>
          <a:lstStyle/>
          <a:p>
            <a:pPr marL="125095" marR="196215">
              <a:lnSpc>
                <a:spcPts val="1300"/>
              </a:lnSpc>
              <a:spcBef>
                <a:spcPts val="135"/>
              </a:spcBef>
            </a:pP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для</a:t>
            </a:r>
            <a:r>
              <a:rPr sz="12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субъектов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индивидуального </a:t>
            </a:r>
            <a:r>
              <a:rPr sz="1200" spc="-30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и</a:t>
            </a:r>
            <a:r>
              <a:rPr sz="12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малого</a:t>
            </a:r>
            <a:r>
              <a:rPr sz="12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предпринимательства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32045" y="3205352"/>
            <a:ext cx="1934845" cy="45465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46990">
              <a:lnSpc>
                <a:spcPct val="101400"/>
              </a:lnSpc>
              <a:spcBef>
                <a:spcPts val="80"/>
              </a:spcBef>
            </a:pPr>
            <a:r>
              <a:rPr sz="1200" spc="-10" dirty="0">
                <a:latin typeface="Microsoft Sans Serif"/>
                <a:cs typeface="Microsoft Sans Serif"/>
              </a:rPr>
              <a:t>Стоимость оборудования 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от</a:t>
            </a:r>
            <a:r>
              <a:rPr sz="1200" spc="95" dirty="0">
                <a:latin typeface="Microsoft Sans Serif"/>
                <a:cs typeface="Microsoft Sans Serif"/>
              </a:rPr>
              <a:t> </a:t>
            </a:r>
            <a:r>
              <a:rPr sz="1600" b="1" spc="-5" dirty="0">
                <a:solidFill>
                  <a:srgbClr val="932824"/>
                </a:solidFill>
                <a:latin typeface="Arial"/>
                <a:cs typeface="Arial"/>
              </a:rPr>
              <a:t>0,5 </a:t>
            </a:r>
            <a:r>
              <a:rPr sz="1400" dirty="0">
                <a:latin typeface="Microsoft Sans Serif"/>
                <a:cs typeface="Microsoft Sans Serif"/>
              </a:rPr>
              <a:t>до</a:t>
            </a:r>
            <a:r>
              <a:rPr sz="1400" spc="55" dirty="0">
                <a:latin typeface="Microsoft Sans Serif"/>
                <a:cs typeface="Microsoft Sans Serif"/>
              </a:rPr>
              <a:t> </a:t>
            </a:r>
            <a:r>
              <a:rPr sz="1600" b="1" spc="-5" dirty="0">
                <a:solidFill>
                  <a:srgbClr val="932824"/>
                </a:solidFill>
                <a:latin typeface="Arial"/>
                <a:cs typeface="Arial"/>
              </a:rPr>
              <a:t>50</a:t>
            </a:r>
            <a:r>
              <a:rPr sz="1600" b="1" spc="-1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млн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рублей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34757" y="3201161"/>
            <a:ext cx="1057910" cy="453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Microsoft Sans Serif"/>
                <a:cs typeface="Microsoft Sans Serif"/>
              </a:rPr>
              <a:t>Срок</a:t>
            </a:r>
            <a:r>
              <a:rPr sz="1200" spc="-6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договора</a:t>
            </a:r>
            <a:endParaRPr sz="1200">
              <a:latin typeface="Microsoft Sans Serif"/>
              <a:cs typeface="Microsoft Sans Serif"/>
            </a:endParaRPr>
          </a:p>
          <a:p>
            <a:pPr marL="8255" algn="ctr">
              <a:lnSpc>
                <a:spcPct val="100000"/>
              </a:lnSpc>
              <a:spcBef>
                <a:spcPts val="10"/>
              </a:spcBef>
            </a:pPr>
            <a:r>
              <a:rPr sz="1200" spc="-5" dirty="0">
                <a:latin typeface="Microsoft Sans Serif"/>
                <a:cs typeface="Microsoft Sans Serif"/>
              </a:rPr>
              <a:t>до</a:t>
            </a:r>
            <a:r>
              <a:rPr sz="1200" spc="90" dirty="0">
                <a:latin typeface="Microsoft Sans Serif"/>
                <a:cs typeface="Microsoft Sans Serif"/>
              </a:rPr>
              <a:t> </a:t>
            </a:r>
            <a:r>
              <a:rPr sz="1600" b="1" spc="-5" dirty="0">
                <a:solidFill>
                  <a:srgbClr val="932824"/>
                </a:solidFill>
                <a:latin typeface="Arial"/>
                <a:cs typeface="Arial"/>
              </a:rPr>
              <a:t>7</a:t>
            </a:r>
            <a:r>
              <a:rPr sz="1600" b="1" spc="-3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лет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88711" y="2297585"/>
            <a:ext cx="1090295" cy="66167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439"/>
              </a:spcBef>
            </a:pPr>
            <a:r>
              <a:rPr sz="1600" b="1" spc="-5" dirty="0">
                <a:solidFill>
                  <a:srgbClr val="932824"/>
                </a:solidFill>
                <a:latin typeface="Arial"/>
                <a:cs typeface="Arial"/>
              </a:rPr>
              <a:t>6</a:t>
            </a:r>
            <a:r>
              <a:rPr sz="12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%</a:t>
            </a:r>
            <a:r>
              <a:rPr sz="1200" spc="35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годовых</a:t>
            </a:r>
            <a:endParaRPr sz="1200">
              <a:latin typeface="Microsoft Sans Serif"/>
              <a:cs typeface="Microsoft Sans Serif"/>
            </a:endParaRPr>
          </a:p>
          <a:p>
            <a:pPr marL="12700" marR="5080">
              <a:lnSpc>
                <a:spcPts val="1190"/>
              </a:lnSpc>
              <a:spcBef>
                <a:spcPts val="385"/>
              </a:spcBef>
            </a:pPr>
            <a:r>
              <a:rPr sz="1100" dirty="0">
                <a:solidFill>
                  <a:srgbClr val="7E7E7E"/>
                </a:solidFill>
                <a:latin typeface="Microsoft Sans Serif"/>
                <a:cs typeface="Microsoft Sans Serif"/>
              </a:rPr>
              <a:t>д</a:t>
            </a:r>
            <a:r>
              <a:rPr sz="11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л</a:t>
            </a:r>
            <a:r>
              <a:rPr sz="1100" dirty="0">
                <a:solidFill>
                  <a:srgbClr val="7E7E7E"/>
                </a:solidFill>
                <a:latin typeface="Microsoft Sans Serif"/>
                <a:cs typeface="Microsoft Sans Serif"/>
              </a:rPr>
              <a:t>я</a:t>
            </a:r>
            <a:r>
              <a:rPr sz="11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ро</a:t>
            </a:r>
            <a:r>
              <a:rPr sz="1100" dirty="0">
                <a:solidFill>
                  <a:srgbClr val="7E7E7E"/>
                </a:solidFill>
                <a:latin typeface="Microsoft Sans Serif"/>
                <a:cs typeface="Microsoft Sans Serif"/>
              </a:rPr>
              <a:t>сс</a:t>
            </a:r>
            <a:r>
              <a:rPr sz="11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ий</a:t>
            </a:r>
            <a:r>
              <a:rPr sz="1100" dirty="0">
                <a:solidFill>
                  <a:srgbClr val="7E7E7E"/>
                </a:solidFill>
                <a:latin typeface="Microsoft Sans Serif"/>
                <a:cs typeface="Microsoft Sans Serif"/>
              </a:rPr>
              <a:t>с</a:t>
            </a:r>
            <a:r>
              <a:rPr sz="1100" spc="-75" dirty="0">
                <a:solidFill>
                  <a:srgbClr val="7E7E7E"/>
                </a:solidFill>
                <a:latin typeface="Microsoft Sans Serif"/>
                <a:cs typeface="Microsoft Sans Serif"/>
              </a:rPr>
              <a:t>к</a:t>
            </a:r>
            <a:r>
              <a:rPr sz="11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о</a:t>
            </a:r>
            <a:r>
              <a:rPr sz="11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г</a:t>
            </a:r>
            <a:r>
              <a:rPr sz="1100" dirty="0">
                <a:solidFill>
                  <a:srgbClr val="7E7E7E"/>
                </a:solidFill>
                <a:latin typeface="Microsoft Sans Serif"/>
                <a:cs typeface="Microsoft Sans Serif"/>
              </a:rPr>
              <a:t>о  </a:t>
            </a:r>
            <a:r>
              <a:rPr sz="11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оборудования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899659" y="1719072"/>
            <a:ext cx="3529965" cy="523240"/>
          </a:xfrm>
          <a:custGeom>
            <a:avLst/>
            <a:gdLst/>
            <a:ahLst/>
            <a:cxnLst/>
            <a:rect l="l" t="t" r="r" b="b"/>
            <a:pathLst>
              <a:path w="3529965" h="523239">
                <a:moveTo>
                  <a:pt x="3529584" y="0"/>
                </a:moveTo>
                <a:lnTo>
                  <a:pt x="0" y="0"/>
                </a:lnTo>
                <a:lnTo>
                  <a:pt x="0" y="522731"/>
                </a:lnTo>
                <a:lnTo>
                  <a:pt x="3529584" y="522731"/>
                </a:lnTo>
                <a:lnTo>
                  <a:pt x="35295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007102" y="1746631"/>
            <a:ext cx="3313429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40790" marR="5080" indent="-1228725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9C674E"/>
                </a:solidFill>
                <a:latin typeface="Arial"/>
                <a:cs typeface="Arial"/>
              </a:rPr>
              <a:t>ЛЬГОТНЫЕ</a:t>
            </a:r>
            <a:r>
              <a:rPr sz="1400" b="1" spc="-10" dirty="0">
                <a:solidFill>
                  <a:srgbClr val="9C674E"/>
                </a:solidFill>
                <a:latin typeface="Arial"/>
                <a:cs typeface="Arial"/>
              </a:rPr>
              <a:t> </a:t>
            </a:r>
            <a:r>
              <a:rPr sz="1400" b="1" spc="-30" dirty="0">
                <a:solidFill>
                  <a:srgbClr val="9C674E"/>
                </a:solidFill>
                <a:latin typeface="Arial"/>
                <a:cs typeface="Arial"/>
              </a:rPr>
              <a:t>СТАВКИ</a:t>
            </a:r>
            <a:r>
              <a:rPr sz="1400" b="1" spc="25" dirty="0">
                <a:solidFill>
                  <a:srgbClr val="9C674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C674E"/>
                </a:solidFill>
                <a:latin typeface="Arial"/>
                <a:cs typeface="Arial"/>
              </a:rPr>
              <a:t>ПО</a:t>
            </a:r>
            <a:r>
              <a:rPr sz="1400" b="1" spc="-25" dirty="0">
                <a:solidFill>
                  <a:srgbClr val="9C674E"/>
                </a:solidFill>
                <a:latin typeface="Arial"/>
                <a:cs typeface="Arial"/>
              </a:rPr>
              <a:t> </a:t>
            </a:r>
            <a:r>
              <a:rPr sz="1400" b="1" spc="-30" dirty="0">
                <a:solidFill>
                  <a:srgbClr val="9C674E"/>
                </a:solidFill>
                <a:latin typeface="Arial"/>
                <a:cs typeface="Arial"/>
              </a:rPr>
              <a:t>ДОГОВОРАМ </a:t>
            </a:r>
            <a:r>
              <a:rPr sz="1400" b="1" spc="-370" dirty="0">
                <a:solidFill>
                  <a:srgbClr val="9C674E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9C674E"/>
                </a:solidFill>
                <a:latin typeface="Arial"/>
                <a:cs typeface="Arial"/>
              </a:rPr>
              <a:t>ЛИЗИНГА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32954" y="323057"/>
            <a:ext cx="1172210" cy="42799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-5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rlc76.ru</a:t>
            </a:r>
            <a:endParaRPr sz="1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15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(4852)</a:t>
            </a:r>
            <a:r>
              <a:rPr sz="11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59-44-78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5459" y="3125216"/>
            <a:ext cx="351282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932824"/>
                </a:solidFill>
                <a:latin typeface="Microsoft Sans Serif"/>
                <a:cs typeface="Microsoft Sans Serif"/>
              </a:rPr>
              <a:t>Предмет</a:t>
            </a:r>
            <a:r>
              <a:rPr sz="1200" spc="-55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932824"/>
                </a:solidFill>
                <a:latin typeface="Microsoft Sans Serif"/>
                <a:cs typeface="Microsoft Sans Serif"/>
              </a:rPr>
              <a:t>лизинга:</a:t>
            </a:r>
            <a:endParaRPr sz="1200">
              <a:latin typeface="Microsoft Sans Serif"/>
              <a:cs typeface="Microsoft Sans Serif"/>
            </a:endParaRPr>
          </a:p>
          <a:p>
            <a:pPr marL="12700" marR="589280">
              <a:lnSpc>
                <a:spcPct val="100000"/>
              </a:lnSpc>
              <a:buChar char="-"/>
              <a:tabLst>
                <a:tab pos="106045" algn="l"/>
              </a:tabLst>
            </a:pPr>
            <a:r>
              <a:rPr sz="12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высокотехнологичное</a:t>
            </a:r>
            <a:r>
              <a:rPr sz="12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</a:t>
            </a:r>
            <a:r>
              <a:rPr sz="1200" spc="4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инновационное </a:t>
            </a:r>
            <a:r>
              <a:rPr sz="1200" spc="-30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оборудование</a:t>
            </a:r>
            <a:endParaRPr sz="1200">
              <a:latin typeface="Microsoft Sans Serif"/>
              <a:cs typeface="Microsoft Sans Serif"/>
            </a:endParaRPr>
          </a:p>
          <a:p>
            <a:pPr marL="105410" indent="-93345">
              <a:lnSpc>
                <a:spcPct val="100000"/>
              </a:lnSpc>
              <a:buChar char="-"/>
              <a:tabLst>
                <a:tab pos="106045" algn="l"/>
              </a:tabLst>
            </a:pPr>
            <a:r>
              <a:rPr sz="12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промышленное</a:t>
            </a:r>
            <a:r>
              <a:rPr sz="12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оборудование</a:t>
            </a:r>
            <a:endParaRPr sz="1200">
              <a:latin typeface="Microsoft Sans Serif"/>
              <a:cs typeface="Microsoft Sans Serif"/>
            </a:endParaRPr>
          </a:p>
          <a:p>
            <a:pPr marL="105410" indent="-93345">
              <a:lnSpc>
                <a:spcPct val="100000"/>
              </a:lnSpc>
              <a:buChar char="-"/>
              <a:tabLst>
                <a:tab pos="106045" algn="l"/>
              </a:tabLst>
            </a:pPr>
            <a:r>
              <a:rPr sz="12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оборудование</a:t>
            </a:r>
            <a:r>
              <a:rPr sz="12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7E7E7E"/>
                </a:solidFill>
                <a:latin typeface="Microsoft Sans Serif"/>
                <a:cs typeface="Microsoft Sans Serif"/>
              </a:rPr>
              <a:t>в</a:t>
            </a:r>
            <a:r>
              <a:rPr sz="12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сфере </a:t>
            </a:r>
            <a:r>
              <a:rPr sz="12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переработки </a:t>
            </a:r>
            <a:r>
              <a:rPr sz="12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</a:t>
            </a:r>
            <a:r>
              <a:rPr sz="1200" spc="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хранения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7E7E7E"/>
                </a:solidFill>
                <a:latin typeface="Microsoft Sans Serif"/>
                <a:cs typeface="Microsoft Sans Serif"/>
              </a:rPr>
              <a:t>с/х</a:t>
            </a:r>
            <a:r>
              <a:rPr sz="12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продукции</a:t>
            </a:r>
            <a:endParaRPr sz="1200">
              <a:latin typeface="Microsoft Sans Serif"/>
              <a:cs typeface="Microsoft Sans Serif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425195" y="1709927"/>
            <a:ext cx="3915410" cy="1234440"/>
            <a:chOff x="425195" y="1709927"/>
            <a:chExt cx="3915410" cy="1234440"/>
          </a:xfrm>
        </p:grpSpPr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4339" y="1719071"/>
              <a:ext cx="3896867" cy="1216152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429767" y="1714499"/>
              <a:ext cx="3906520" cy="1225550"/>
            </a:xfrm>
            <a:custGeom>
              <a:avLst/>
              <a:gdLst/>
              <a:ahLst/>
              <a:cxnLst/>
              <a:rect l="l" t="t" r="r" b="b"/>
              <a:pathLst>
                <a:path w="3906520" h="1225550">
                  <a:moveTo>
                    <a:pt x="0" y="1225295"/>
                  </a:moveTo>
                  <a:lnTo>
                    <a:pt x="3906011" y="1225295"/>
                  </a:lnTo>
                  <a:lnTo>
                    <a:pt x="3906011" y="0"/>
                  </a:lnTo>
                  <a:lnTo>
                    <a:pt x="0" y="0"/>
                  </a:lnTo>
                  <a:lnTo>
                    <a:pt x="0" y="1225295"/>
                  </a:lnTo>
                  <a:close/>
                </a:path>
              </a:pathLst>
            </a:custGeom>
            <a:ln w="9143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8" name="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725512" y="237653"/>
            <a:ext cx="1635981" cy="535105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786114" y="4306341"/>
            <a:ext cx="228650" cy="83715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7739" y="3651503"/>
            <a:ext cx="7202424" cy="446532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966216" y="1850135"/>
            <a:ext cx="3438525" cy="1443355"/>
            <a:chOff x="966216" y="1850135"/>
            <a:chExt cx="3438525" cy="1443355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7740" y="1851659"/>
              <a:ext cx="3435096" cy="144017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967740" y="1851659"/>
              <a:ext cx="3435350" cy="1440180"/>
            </a:xfrm>
            <a:custGeom>
              <a:avLst/>
              <a:gdLst/>
              <a:ahLst/>
              <a:cxnLst/>
              <a:rect l="l" t="t" r="r" b="b"/>
              <a:pathLst>
                <a:path w="3435350" h="1440179">
                  <a:moveTo>
                    <a:pt x="0" y="1440179"/>
                  </a:moveTo>
                  <a:lnTo>
                    <a:pt x="3435096" y="1440179"/>
                  </a:lnTo>
                  <a:lnTo>
                    <a:pt x="3435096" y="0"/>
                  </a:lnTo>
                  <a:lnTo>
                    <a:pt x="0" y="0"/>
                  </a:lnTo>
                  <a:lnTo>
                    <a:pt x="0" y="1440179"/>
                  </a:lnTo>
                  <a:close/>
                </a:path>
              </a:pathLst>
            </a:custGeom>
            <a:ln w="31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8055" y="184409"/>
            <a:ext cx="335259" cy="59435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7631938" y="331825"/>
            <a:ext cx="1172210" cy="410209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-5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frprf.ru</a:t>
            </a:r>
            <a:endParaRPr sz="1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7E7E7E"/>
                </a:solidFill>
                <a:latin typeface="Microsoft Sans Serif"/>
                <a:cs typeface="Microsoft Sans Serif"/>
              </a:rPr>
              <a:t>(4852)</a:t>
            </a:r>
            <a:r>
              <a:rPr sz="11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59-41-08</a:t>
            </a:r>
            <a:endParaRPr sz="1100">
              <a:latin typeface="Microsoft Sans Serif"/>
              <a:cs typeface="Microsoft Sans Serif"/>
            </a:endParaRPr>
          </a:p>
        </p:txBody>
      </p: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353802" y="297183"/>
            <a:ext cx="1106422" cy="460007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6667627" y="316738"/>
            <a:ext cx="806450" cy="4095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969"/>
              </a:lnSpc>
              <a:spcBef>
                <a:spcPts val="225"/>
              </a:spcBef>
            </a:pPr>
            <a:r>
              <a:rPr sz="9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Фонд </a:t>
            </a:r>
            <a:r>
              <a:rPr sz="9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ре</a:t>
            </a:r>
            <a:r>
              <a:rPr sz="9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г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о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н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а</a:t>
            </a:r>
            <a:r>
              <a:rPr sz="9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л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ь</a:t>
            </a:r>
            <a:r>
              <a:rPr sz="9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н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о</a:t>
            </a:r>
            <a:r>
              <a:rPr sz="9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г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о 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развития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732020" y="1850135"/>
            <a:ext cx="3439795" cy="1443355"/>
            <a:chOff x="4732020" y="1850135"/>
            <a:chExt cx="3439795" cy="1443355"/>
          </a:xfrm>
        </p:grpSpPr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33544" y="1851659"/>
              <a:ext cx="3436620" cy="1440179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4733544" y="1851659"/>
              <a:ext cx="3436620" cy="1440180"/>
            </a:xfrm>
            <a:custGeom>
              <a:avLst/>
              <a:gdLst/>
              <a:ahLst/>
              <a:cxnLst/>
              <a:rect l="l" t="t" r="r" b="b"/>
              <a:pathLst>
                <a:path w="3436620" h="1440179">
                  <a:moveTo>
                    <a:pt x="0" y="1440179"/>
                  </a:moveTo>
                  <a:lnTo>
                    <a:pt x="3436620" y="1440179"/>
                  </a:lnTo>
                  <a:lnTo>
                    <a:pt x="3436620" y="0"/>
                  </a:lnTo>
                  <a:lnTo>
                    <a:pt x="0" y="0"/>
                  </a:lnTo>
                  <a:lnTo>
                    <a:pt x="0" y="1440179"/>
                  </a:lnTo>
                  <a:close/>
                </a:path>
              </a:pathLst>
            </a:custGeom>
            <a:ln w="31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423280" y="2377560"/>
            <a:ext cx="461009" cy="68770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R="5080" indent="8255" algn="just">
              <a:lnSpc>
                <a:spcPct val="143900"/>
              </a:lnSpc>
              <a:spcBef>
                <a:spcPts val="130"/>
              </a:spcBef>
            </a:pPr>
            <a:r>
              <a:rPr sz="1000" spc="-10" dirty="0">
                <a:latin typeface="Microsoft Sans Serif"/>
                <a:cs typeface="Microsoft Sans Serif"/>
              </a:rPr>
              <a:t>Ра</a:t>
            </a:r>
            <a:r>
              <a:rPr sz="1000" spc="-50" dirty="0">
                <a:latin typeface="Microsoft Sans Serif"/>
                <a:cs typeface="Microsoft Sans Serif"/>
              </a:rPr>
              <a:t>з</a:t>
            </a:r>
            <a:r>
              <a:rPr sz="1000" spc="-35" dirty="0">
                <a:latin typeface="Microsoft Sans Serif"/>
                <a:cs typeface="Microsoft Sans Serif"/>
              </a:rPr>
              <a:t>м</a:t>
            </a:r>
            <a:r>
              <a:rPr sz="1000" spc="-10" dirty="0">
                <a:latin typeface="Microsoft Sans Serif"/>
                <a:cs typeface="Microsoft Sans Serif"/>
              </a:rPr>
              <a:t>е</a:t>
            </a:r>
            <a:r>
              <a:rPr sz="1000" spc="-5" dirty="0">
                <a:latin typeface="Microsoft Sans Serif"/>
                <a:cs typeface="Microsoft Sans Serif"/>
              </a:rPr>
              <a:t>р  </a:t>
            </a:r>
            <a:r>
              <a:rPr sz="1000" spc="-20" dirty="0">
                <a:latin typeface="Microsoft Sans Serif"/>
                <a:cs typeface="Microsoft Sans Serif"/>
              </a:rPr>
              <a:t>Ставка </a:t>
            </a:r>
            <a:r>
              <a:rPr sz="1000" spc="-254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Срок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86221" y="2383637"/>
            <a:ext cx="1555750" cy="71374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29209" algn="ctr">
              <a:lnSpc>
                <a:spcPct val="100000"/>
              </a:lnSpc>
              <a:spcBef>
                <a:spcPts val="300"/>
              </a:spcBef>
            </a:pPr>
            <a:r>
              <a:rPr sz="1000" spc="-10" dirty="0">
                <a:latin typeface="Microsoft Sans Serif"/>
                <a:cs typeface="Microsoft Sans Serif"/>
              </a:rPr>
              <a:t>о</a:t>
            </a:r>
            <a:r>
              <a:rPr sz="1000" spc="-5" dirty="0">
                <a:latin typeface="Microsoft Sans Serif"/>
                <a:cs typeface="Microsoft Sans Serif"/>
              </a:rPr>
              <a:t>т</a:t>
            </a:r>
            <a:r>
              <a:rPr sz="1000" spc="130" dirty="0">
                <a:latin typeface="Microsoft Sans Serif"/>
                <a:cs typeface="Microsoft Sans Serif"/>
              </a:rPr>
              <a:t> </a:t>
            </a:r>
            <a:r>
              <a:rPr sz="1400" b="1" dirty="0">
                <a:solidFill>
                  <a:srgbClr val="932824"/>
                </a:solidFill>
                <a:latin typeface="Arial"/>
                <a:cs typeface="Arial"/>
              </a:rPr>
              <a:t>5</a:t>
            </a:r>
            <a:r>
              <a:rPr sz="1400" b="1" spc="-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д</a:t>
            </a:r>
            <a:r>
              <a:rPr sz="1000" spc="-5" dirty="0">
                <a:latin typeface="Microsoft Sans Serif"/>
                <a:cs typeface="Microsoft Sans Serif"/>
              </a:rPr>
              <a:t>о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400" b="1" spc="-5" dirty="0">
                <a:solidFill>
                  <a:srgbClr val="932824"/>
                </a:solidFill>
                <a:latin typeface="Arial"/>
                <a:cs typeface="Arial"/>
              </a:rPr>
              <a:t>1000</a:t>
            </a:r>
            <a:r>
              <a:rPr sz="1400" b="1" dirty="0">
                <a:solidFill>
                  <a:srgbClr val="932824"/>
                </a:solidFill>
                <a:latin typeface="Arial"/>
                <a:cs typeface="Arial"/>
              </a:rPr>
              <a:t>0</a:t>
            </a:r>
            <a:r>
              <a:rPr sz="1400" b="1" spc="-14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932824"/>
                </a:solidFill>
                <a:latin typeface="Microsoft Sans Serif"/>
                <a:cs typeface="Microsoft Sans Serif"/>
              </a:rPr>
              <a:t>м</a:t>
            </a:r>
            <a:r>
              <a:rPr sz="1000" dirty="0">
                <a:solidFill>
                  <a:srgbClr val="932824"/>
                </a:solidFill>
                <a:latin typeface="Microsoft Sans Serif"/>
                <a:cs typeface="Microsoft Sans Serif"/>
              </a:rPr>
              <a:t>л</a:t>
            </a:r>
            <a:r>
              <a:rPr sz="10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н</a:t>
            </a:r>
            <a:r>
              <a:rPr sz="1000" spc="20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р</a:t>
            </a:r>
            <a:r>
              <a:rPr sz="1000" spc="-40" dirty="0">
                <a:solidFill>
                  <a:srgbClr val="932824"/>
                </a:solidFill>
                <a:latin typeface="Microsoft Sans Serif"/>
                <a:cs typeface="Microsoft Sans Serif"/>
              </a:rPr>
              <a:t>у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б</a:t>
            </a:r>
            <a:endParaRPr sz="1000">
              <a:latin typeface="Microsoft Sans Serif"/>
              <a:cs typeface="Microsoft Sans Serif"/>
            </a:endParaRPr>
          </a:p>
          <a:p>
            <a:pPr marR="662940" algn="ctr">
              <a:lnSpc>
                <a:spcPts val="1664"/>
              </a:lnSpc>
              <a:spcBef>
                <a:spcPts val="204"/>
              </a:spcBef>
            </a:pPr>
            <a:r>
              <a:rPr sz="1400" b="1" spc="-5" dirty="0">
                <a:solidFill>
                  <a:srgbClr val="932824"/>
                </a:solidFill>
                <a:latin typeface="Arial"/>
                <a:cs typeface="Arial"/>
              </a:rPr>
              <a:t>1</a:t>
            </a:r>
            <a:r>
              <a:rPr sz="1400" b="1" dirty="0">
                <a:solidFill>
                  <a:srgbClr val="932824"/>
                </a:solidFill>
                <a:latin typeface="Arial"/>
                <a:cs typeface="Arial"/>
              </a:rPr>
              <a:t>-</a:t>
            </a:r>
            <a:r>
              <a:rPr sz="1400" b="1" spc="-5" dirty="0">
                <a:solidFill>
                  <a:srgbClr val="932824"/>
                </a:solidFill>
                <a:latin typeface="Arial"/>
                <a:cs typeface="Arial"/>
              </a:rPr>
              <a:t>5</a:t>
            </a:r>
            <a:r>
              <a:rPr sz="1000" b="1" spc="-5" dirty="0">
                <a:solidFill>
                  <a:srgbClr val="932824"/>
                </a:solidFill>
                <a:latin typeface="Arial"/>
                <a:cs typeface="Arial"/>
              </a:rPr>
              <a:t>%</a:t>
            </a:r>
            <a:r>
              <a:rPr sz="1000" b="1" spc="-1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г</a:t>
            </a:r>
            <a:r>
              <a:rPr sz="1000" spc="-10" dirty="0">
                <a:latin typeface="Microsoft Sans Serif"/>
                <a:cs typeface="Microsoft Sans Serif"/>
              </a:rPr>
              <a:t>о</a:t>
            </a:r>
            <a:r>
              <a:rPr sz="1000" spc="-15" dirty="0">
                <a:latin typeface="Microsoft Sans Serif"/>
                <a:cs typeface="Microsoft Sans Serif"/>
              </a:rPr>
              <a:t>д</a:t>
            </a:r>
            <a:r>
              <a:rPr sz="1000" spc="-10" dirty="0">
                <a:latin typeface="Microsoft Sans Serif"/>
                <a:cs typeface="Microsoft Sans Serif"/>
              </a:rPr>
              <a:t>ов</a:t>
            </a:r>
            <a:r>
              <a:rPr sz="1000" spc="-5" dirty="0">
                <a:latin typeface="Microsoft Sans Serif"/>
                <a:cs typeface="Microsoft Sans Serif"/>
              </a:rPr>
              <a:t>ых</a:t>
            </a:r>
            <a:endParaRPr sz="1000">
              <a:latin typeface="Microsoft Sans Serif"/>
              <a:cs typeface="Microsoft Sans Serif"/>
            </a:endParaRPr>
          </a:p>
          <a:p>
            <a:pPr marR="700405" algn="ctr">
              <a:lnSpc>
                <a:spcPts val="1664"/>
              </a:lnSpc>
            </a:pPr>
            <a:r>
              <a:rPr sz="1000" spc="-15" dirty="0">
                <a:latin typeface="Microsoft Sans Serif"/>
                <a:cs typeface="Microsoft Sans Serif"/>
              </a:rPr>
              <a:t>д</a:t>
            </a:r>
            <a:r>
              <a:rPr sz="1000" spc="-5" dirty="0">
                <a:latin typeface="Microsoft Sans Serif"/>
                <a:cs typeface="Microsoft Sans Serif"/>
              </a:rPr>
              <a:t>о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400" b="1" spc="-5" dirty="0">
                <a:solidFill>
                  <a:srgbClr val="932824"/>
                </a:solidFill>
                <a:latin typeface="Arial"/>
                <a:cs typeface="Arial"/>
              </a:rPr>
              <a:t>1</a:t>
            </a:r>
            <a:r>
              <a:rPr sz="1400" b="1" dirty="0">
                <a:solidFill>
                  <a:srgbClr val="932824"/>
                </a:solidFill>
                <a:latin typeface="Arial"/>
                <a:cs typeface="Arial"/>
              </a:rPr>
              <a:t>5</a:t>
            </a:r>
            <a:r>
              <a:rPr sz="1400" b="1" spc="-13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932824"/>
                </a:solidFill>
                <a:latin typeface="Microsoft Sans Serif"/>
                <a:cs typeface="Microsoft Sans Serif"/>
              </a:rPr>
              <a:t>л</a:t>
            </a:r>
            <a:r>
              <a:rPr sz="10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е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т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5759" y="1018032"/>
            <a:ext cx="4171315" cy="402590"/>
          </a:xfrm>
          <a:prstGeom prst="rect">
            <a:avLst/>
          </a:prstGeom>
          <a:ln w="9144">
            <a:solidFill>
              <a:srgbClr val="5F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101600" marR="203835">
              <a:lnSpc>
                <a:spcPts val="1300"/>
              </a:lnSpc>
              <a:spcBef>
                <a:spcPts val="295"/>
              </a:spcBef>
            </a:pP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для</a:t>
            </a:r>
            <a:r>
              <a:rPr sz="12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промышленных,</a:t>
            </a:r>
            <a:r>
              <a:rPr sz="12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с/х</a:t>
            </a:r>
            <a:r>
              <a:rPr sz="1200" spc="3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предприятий</a:t>
            </a:r>
            <a:r>
              <a:rPr sz="12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и </a:t>
            </a: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индивидуальных</a:t>
            </a:r>
            <a:r>
              <a:rPr sz="1200" spc="4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предпринимателей,</a:t>
            </a: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 в</a:t>
            </a:r>
            <a:r>
              <a:rPr sz="12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том</a:t>
            </a:r>
            <a:r>
              <a:rPr sz="12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числе</a:t>
            </a:r>
            <a:r>
              <a:rPr sz="12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85" dirty="0">
                <a:solidFill>
                  <a:srgbClr val="585858"/>
                </a:solidFill>
                <a:latin typeface="Microsoft Sans Serif"/>
                <a:cs typeface="Microsoft Sans Serif"/>
              </a:rPr>
              <a:t>КФХ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90700" y="2408936"/>
            <a:ext cx="1892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674370" algn="l"/>
              </a:tabLst>
            </a:pPr>
            <a:r>
              <a:rPr sz="1000" spc="-10" dirty="0">
                <a:latin typeface="Microsoft Sans Serif"/>
                <a:cs typeface="Microsoft Sans Serif"/>
              </a:rPr>
              <a:t>Ра</a:t>
            </a:r>
            <a:r>
              <a:rPr sz="1000" spc="-50" dirty="0">
                <a:latin typeface="Microsoft Sans Serif"/>
                <a:cs typeface="Microsoft Sans Serif"/>
              </a:rPr>
              <a:t>з</a:t>
            </a:r>
            <a:r>
              <a:rPr sz="1000" spc="-35" dirty="0">
                <a:latin typeface="Microsoft Sans Serif"/>
                <a:cs typeface="Microsoft Sans Serif"/>
              </a:rPr>
              <a:t>м</a:t>
            </a:r>
            <a:r>
              <a:rPr sz="1000" spc="-10" dirty="0">
                <a:latin typeface="Microsoft Sans Serif"/>
                <a:cs typeface="Microsoft Sans Serif"/>
              </a:rPr>
              <a:t>е</a:t>
            </a:r>
            <a:r>
              <a:rPr sz="1000" spc="-5" dirty="0">
                <a:latin typeface="Microsoft Sans Serif"/>
                <a:cs typeface="Microsoft Sans Serif"/>
              </a:rPr>
              <a:t>р</a:t>
            </a:r>
            <a:r>
              <a:rPr sz="1000" dirty="0">
                <a:latin typeface="Microsoft Sans Serif"/>
                <a:cs typeface="Microsoft Sans Serif"/>
              </a:rPr>
              <a:t>	</a:t>
            </a:r>
            <a:r>
              <a:rPr sz="1000" spc="-10" dirty="0">
                <a:latin typeface="Microsoft Sans Serif"/>
                <a:cs typeface="Microsoft Sans Serif"/>
              </a:rPr>
              <a:t>о</a:t>
            </a:r>
            <a:r>
              <a:rPr sz="1000" spc="-5" dirty="0">
                <a:latin typeface="Microsoft Sans Serif"/>
                <a:cs typeface="Microsoft Sans Serif"/>
              </a:rPr>
              <a:t>т</a:t>
            </a:r>
            <a:r>
              <a:rPr sz="1000" spc="130" dirty="0">
                <a:latin typeface="Microsoft Sans Serif"/>
                <a:cs typeface="Microsoft Sans Serif"/>
              </a:rPr>
              <a:t> </a:t>
            </a:r>
            <a:r>
              <a:rPr sz="1400" b="1" dirty="0">
                <a:solidFill>
                  <a:srgbClr val="932824"/>
                </a:solidFill>
                <a:latin typeface="Arial"/>
                <a:cs typeface="Arial"/>
              </a:rPr>
              <a:t>1</a:t>
            </a:r>
            <a:r>
              <a:rPr sz="1400" b="1" spc="-1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д</a:t>
            </a:r>
            <a:r>
              <a:rPr sz="1000" spc="-5" dirty="0">
                <a:latin typeface="Microsoft Sans Serif"/>
                <a:cs typeface="Microsoft Sans Serif"/>
              </a:rPr>
              <a:t>о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400" b="1" spc="-5" dirty="0">
                <a:solidFill>
                  <a:srgbClr val="932824"/>
                </a:solidFill>
                <a:latin typeface="Arial"/>
                <a:cs typeface="Arial"/>
              </a:rPr>
              <a:t>2</a:t>
            </a:r>
            <a:r>
              <a:rPr sz="1400" b="1" dirty="0">
                <a:solidFill>
                  <a:srgbClr val="932824"/>
                </a:solidFill>
                <a:latin typeface="Arial"/>
                <a:cs typeface="Arial"/>
              </a:rPr>
              <a:t>0</a:t>
            </a:r>
            <a:r>
              <a:rPr sz="1400" b="1" spc="-12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932824"/>
                </a:solidFill>
                <a:latin typeface="Microsoft Sans Serif"/>
                <a:cs typeface="Microsoft Sans Serif"/>
              </a:rPr>
              <a:t>м</a:t>
            </a:r>
            <a:r>
              <a:rPr sz="1000" dirty="0">
                <a:solidFill>
                  <a:srgbClr val="932824"/>
                </a:solidFill>
                <a:latin typeface="Microsoft Sans Serif"/>
                <a:cs typeface="Microsoft Sans Serif"/>
              </a:rPr>
              <a:t>л</a:t>
            </a:r>
            <a:r>
              <a:rPr sz="10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н</a:t>
            </a:r>
            <a:r>
              <a:rPr sz="1000" spc="20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р</a:t>
            </a:r>
            <a:r>
              <a:rPr sz="1000" spc="-40" dirty="0">
                <a:solidFill>
                  <a:srgbClr val="932824"/>
                </a:solidFill>
                <a:latin typeface="Microsoft Sans Serif"/>
                <a:cs typeface="Microsoft Sans Serif"/>
              </a:rPr>
              <a:t>у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б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82826" y="2620162"/>
            <a:ext cx="424815" cy="455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" marR="5080" indent="-8255">
              <a:lnSpc>
                <a:spcPct val="141000"/>
              </a:lnSpc>
              <a:spcBef>
                <a:spcPts val="100"/>
              </a:spcBef>
            </a:pPr>
            <a:r>
              <a:rPr sz="1000" spc="-10" dirty="0">
                <a:latin typeface="Microsoft Sans Serif"/>
                <a:cs typeface="Microsoft Sans Serif"/>
              </a:rPr>
              <a:t>С</a:t>
            </a:r>
            <a:r>
              <a:rPr sz="1000" spc="-5" dirty="0">
                <a:latin typeface="Microsoft Sans Serif"/>
                <a:cs typeface="Microsoft Sans Serif"/>
              </a:rPr>
              <a:t>т</a:t>
            </a:r>
            <a:r>
              <a:rPr sz="1000" spc="-10" dirty="0">
                <a:latin typeface="Microsoft Sans Serif"/>
                <a:cs typeface="Microsoft Sans Serif"/>
              </a:rPr>
              <a:t>ав</a:t>
            </a:r>
            <a:r>
              <a:rPr sz="1000" spc="-75" dirty="0">
                <a:latin typeface="Microsoft Sans Serif"/>
                <a:cs typeface="Microsoft Sans Serif"/>
              </a:rPr>
              <a:t>к</a:t>
            </a:r>
            <a:r>
              <a:rPr sz="1000" spc="-5" dirty="0">
                <a:latin typeface="Microsoft Sans Serif"/>
                <a:cs typeface="Microsoft Sans Serif"/>
              </a:rPr>
              <a:t>а  </a:t>
            </a:r>
            <a:r>
              <a:rPr sz="1000" spc="-25" dirty="0">
                <a:latin typeface="Microsoft Sans Serif"/>
                <a:cs typeface="Microsoft Sans Serif"/>
              </a:rPr>
              <a:t>Срок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65577" y="2659507"/>
            <a:ext cx="897255" cy="425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ts val="1570"/>
              </a:lnSpc>
              <a:spcBef>
                <a:spcPts val="100"/>
              </a:spcBef>
            </a:pPr>
            <a:r>
              <a:rPr sz="1400" b="1" spc="-5" dirty="0">
                <a:solidFill>
                  <a:srgbClr val="932824"/>
                </a:solidFill>
                <a:latin typeface="Arial"/>
                <a:cs typeface="Arial"/>
              </a:rPr>
              <a:t>1</a:t>
            </a:r>
            <a:r>
              <a:rPr sz="1400" b="1" dirty="0">
                <a:solidFill>
                  <a:srgbClr val="932824"/>
                </a:solidFill>
                <a:latin typeface="Arial"/>
                <a:cs typeface="Arial"/>
              </a:rPr>
              <a:t>-</a:t>
            </a:r>
            <a:r>
              <a:rPr sz="1400" b="1" spc="-5" dirty="0">
                <a:solidFill>
                  <a:srgbClr val="932824"/>
                </a:solidFill>
                <a:latin typeface="Arial"/>
                <a:cs typeface="Arial"/>
              </a:rPr>
              <a:t>5</a:t>
            </a:r>
            <a:r>
              <a:rPr sz="1000" b="1" spc="-5" dirty="0">
                <a:solidFill>
                  <a:srgbClr val="932824"/>
                </a:solidFill>
                <a:latin typeface="Arial"/>
                <a:cs typeface="Arial"/>
              </a:rPr>
              <a:t>%</a:t>
            </a:r>
            <a:r>
              <a:rPr sz="1000" b="1" spc="-1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г</a:t>
            </a:r>
            <a:r>
              <a:rPr sz="1000" spc="-10" dirty="0">
                <a:latin typeface="Microsoft Sans Serif"/>
                <a:cs typeface="Microsoft Sans Serif"/>
              </a:rPr>
              <a:t>о</a:t>
            </a:r>
            <a:r>
              <a:rPr sz="1000" spc="-15" dirty="0">
                <a:latin typeface="Microsoft Sans Serif"/>
                <a:cs typeface="Microsoft Sans Serif"/>
              </a:rPr>
              <a:t>д</a:t>
            </a:r>
            <a:r>
              <a:rPr sz="1000" spc="-10" dirty="0">
                <a:latin typeface="Microsoft Sans Serif"/>
                <a:cs typeface="Microsoft Sans Serif"/>
              </a:rPr>
              <a:t>ов</a:t>
            </a:r>
            <a:r>
              <a:rPr sz="1000" spc="-5" dirty="0">
                <a:latin typeface="Microsoft Sans Serif"/>
                <a:cs typeface="Microsoft Sans Serif"/>
              </a:rPr>
              <a:t>ых</a:t>
            </a:r>
            <a:endParaRPr sz="1000">
              <a:latin typeface="Microsoft Sans Serif"/>
              <a:cs typeface="Microsoft Sans Serif"/>
            </a:endParaRPr>
          </a:p>
          <a:p>
            <a:pPr marL="139700">
              <a:lnSpc>
                <a:spcPts val="1570"/>
              </a:lnSpc>
            </a:pPr>
            <a:r>
              <a:rPr sz="1000" spc="-15" dirty="0">
                <a:latin typeface="Microsoft Sans Serif"/>
                <a:cs typeface="Microsoft Sans Serif"/>
              </a:rPr>
              <a:t>д</a:t>
            </a:r>
            <a:r>
              <a:rPr sz="1000" spc="-5" dirty="0">
                <a:latin typeface="Microsoft Sans Serif"/>
                <a:cs typeface="Microsoft Sans Serif"/>
              </a:rPr>
              <a:t>о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400" b="1" dirty="0">
                <a:solidFill>
                  <a:srgbClr val="932824"/>
                </a:solidFill>
                <a:latin typeface="Arial"/>
                <a:cs typeface="Arial"/>
              </a:rPr>
              <a:t>3</a:t>
            </a:r>
            <a:r>
              <a:rPr sz="1400" b="1" spc="-13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932824"/>
                </a:solidFill>
                <a:latin typeface="Microsoft Sans Serif"/>
                <a:cs typeface="Microsoft Sans Serif"/>
              </a:rPr>
              <a:t>л</a:t>
            </a:r>
            <a:r>
              <a:rPr sz="10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е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т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28217" y="424941"/>
            <a:ext cx="246443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ФИНАНСОВАЯ</a:t>
            </a:r>
            <a:r>
              <a:rPr sz="14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400" spc="-50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ПОДДЕРЖКА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93875" y="1946275"/>
            <a:ext cx="27882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9C674E"/>
                </a:solidFill>
                <a:latin typeface="Arial"/>
                <a:cs typeface="Arial"/>
              </a:rPr>
              <a:t>РЕГИОНАЛЬНЫЕ</a:t>
            </a:r>
            <a:r>
              <a:rPr sz="1400" b="1" spc="20" dirty="0">
                <a:solidFill>
                  <a:srgbClr val="9C674E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9C674E"/>
                </a:solidFill>
                <a:latin typeface="Arial"/>
                <a:cs typeface="Arial"/>
              </a:rPr>
              <a:t>ПРОГРАММЫ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139182" y="1947164"/>
            <a:ext cx="2675890" cy="393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b="1" spc="-15" dirty="0">
                <a:solidFill>
                  <a:srgbClr val="9C674E"/>
                </a:solidFill>
                <a:latin typeface="Arial"/>
                <a:cs typeface="Arial"/>
              </a:rPr>
              <a:t>ФЕДЕРАЛЬНЫЕ</a:t>
            </a:r>
            <a:r>
              <a:rPr sz="1400" b="1" spc="15" dirty="0">
                <a:solidFill>
                  <a:srgbClr val="9C674E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9C674E"/>
                </a:solidFill>
                <a:latin typeface="Arial"/>
                <a:cs typeface="Arial"/>
              </a:rPr>
              <a:t>ПРОГРАММЫ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r>
              <a:rPr sz="10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через</a:t>
            </a:r>
            <a:r>
              <a:rPr sz="10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30" dirty="0">
                <a:solidFill>
                  <a:srgbClr val="7E7E7E"/>
                </a:solidFill>
                <a:latin typeface="Microsoft Sans Serif"/>
                <a:cs typeface="Microsoft Sans Serif"/>
              </a:rPr>
              <a:t>Фонд</a:t>
            </a:r>
            <a:r>
              <a:rPr sz="10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развития</a:t>
            </a:r>
            <a:r>
              <a:rPr sz="1000" spc="4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промышленности</a:t>
            </a:r>
            <a:r>
              <a:rPr sz="10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50" dirty="0">
                <a:solidFill>
                  <a:srgbClr val="7E7E7E"/>
                </a:solidFill>
                <a:latin typeface="Microsoft Sans Serif"/>
                <a:cs typeface="Microsoft Sans Serif"/>
              </a:rPr>
              <a:t>РФ</a:t>
            </a:r>
            <a:endParaRPr sz="1000">
              <a:latin typeface="Microsoft Sans Serif"/>
              <a:cs typeface="Microsoft Sans Serif"/>
            </a:endParaRPr>
          </a:p>
        </p:txBody>
      </p:sp>
      <p:pic>
        <p:nvPicPr>
          <p:cNvPr id="22" name="object 2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816351" y="3765803"/>
            <a:ext cx="242315" cy="242315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967739" y="3651503"/>
            <a:ext cx="7202805" cy="447040"/>
          </a:xfrm>
          <a:prstGeom prst="rect">
            <a:avLst/>
          </a:prstGeom>
          <a:ln w="3175">
            <a:solidFill>
              <a:srgbClr val="F1F1F1"/>
            </a:solidFill>
          </a:ln>
        </p:spPr>
        <p:txBody>
          <a:bodyPr vert="horz" wrap="square" lIns="0" tIns="20320" rIns="0" bIns="0" rtlCol="0">
            <a:spAutoFit/>
          </a:bodyPr>
          <a:lstStyle/>
          <a:p>
            <a:pPr marL="2112010" marR="1559560" indent="-11430">
              <a:lnSpc>
                <a:spcPct val="120000"/>
              </a:lnSpc>
              <a:spcBef>
                <a:spcPts val="160"/>
              </a:spcBef>
            </a:pP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Ссылка</a:t>
            </a:r>
            <a:r>
              <a:rPr sz="1000" spc="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на</a:t>
            </a:r>
            <a:r>
              <a:rPr sz="10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подробную</a:t>
            </a:r>
            <a:r>
              <a:rPr sz="1000" spc="5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информацию</a:t>
            </a:r>
            <a:r>
              <a:rPr sz="1000" spc="4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о</a:t>
            </a:r>
            <a:r>
              <a:rPr sz="1000" spc="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деятельности</a:t>
            </a:r>
            <a:r>
              <a:rPr sz="1000" spc="4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Фонда: </a:t>
            </a:r>
            <a:r>
              <a:rPr sz="1000" spc="-25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yarregion.ru/depts/der/Pages/Promishlennost/FRP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65759" y="883919"/>
            <a:ext cx="8383270" cy="0"/>
          </a:xfrm>
          <a:custGeom>
            <a:avLst/>
            <a:gdLst/>
            <a:ahLst/>
            <a:cxnLst/>
            <a:rect l="l" t="t" r="r" b="b"/>
            <a:pathLst>
              <a:path w="8383270">
                <a:moveTo>
                  <a:pt x="0" y="0"/>
                </a:moveTo>
                <a:lnTo>
                  <a:pt x="8383143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object 2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809228" y="4306341"/>
            <a:ext cx="228650" cy="83715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8055" y="184404"/>
            <a:ext cx="335259" cy="59436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26252" y="361188"/>
            <a:ext cx="1620011" cy="36118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631938" y="323443"/>
            <a:ext cx="1172210" cy="40894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-15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6FC0"/>
                </a:solidFill>
                <a:latin typeface="Microsoft Sans Serif"/>
                <a:cs typeface="Microsoft Sans Serif"/>
              </a:rPr>
              <a:t>mspbank.ru</a:t>
            </a:r>
            <a:endParaRPr sz="1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5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7E7E7E"/>
                </a:solidFill>
                <a:latin typeface="Microsoft Sans Serif"/>
                <a:cs typeface="Microsoft Sans Serif"/>
              </a:rPr>
              <a:t>(905)</a:t>
            </a:r>
            <a:r>
              <a:rPr sz="1100" spc="-4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133-00-59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5759" y="1018032"/>
            <a:ext cx="6033770" cy="402590"/>
          </a:xfrm>
          <a:prstGeom prst="rect">
            <a:avLst/>
          </a:prstGeom>
          <a:ln w="9144">
            <a:solidFill>
              <a:srgbClr val="5F0000"/>
            </a:solidFill>
          </a:ln>
        </p:spPr>
        <p:txBody>
          <a:bodyPr vert="horz" wrap="square" lIns="0" tIns="99695" rIns="0" bIns="0" rtlCol="0">
            <a:spAutoFit/>
          </a:bodyPr>
          <a:lstStyle/>
          <a:p>
            <a:pPr marL="135255">
              <a:lnSpc>
                <a:spcPct val="100000"/>
              </a:lnSpc>
              <a:spcBef>
                <a:spcPts val="785"/>
              </a:spcBef>
            </a:pP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для</a:t>
            </a:r>
            <a:r>
              <a:rPr sz="1200" spc="3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субъектов</a:t>
            </a:r>
            <a:r>
              <a:rPr sz="12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малого</a:t>
            </a:r>
            <a:r>
              <a:rPr sz="12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и</a:t>
            </a:r>
            <a:r>
              <a:rPr sz="12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среднего</a:t>
            </a:r>
            <a:r>
              <a:rPr sz="12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предпринимательства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и</a:t>
            </a:r>
            <a:r>
              <a:rPr sz="12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самозанятых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 граждан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28217" y="424941"/>
            <a:ext cx="246443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ФИНАНСОВАЯ</a:t>
            </a:r>
            <a:r>
              <a:rPr spc="-5" dirty="0"/>
              <a:t> </a:t>
            </a:r>
            <a:r>
              <a:rPr spc="-50" dirty="0"/>
              <a:t>ПОДДЕРЖКА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13410" y="4715357"/>
            <a:ext cx="32873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932824"/>
                </a:solidFill>
                <a:latin typeface="Microsoft Sans Serif"/>
                <a:cs typeface="Microsoft Sans Serif"/>
              </a:rPr>
              <a:t>*</a:t>
            </a:r>
            <a:r>
              <a:rPr sz="900" spc="5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обеспечение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не</a:t>
            </a:r>
            <a:r>
              <a:rPr sz="9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менее</a:t>
            </a:r>
            <a:r>
              <a:rPr sz="900" spc="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70%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кредита,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если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свыше 1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млн</a:t>
            </a:r>
            <a:r>
              <a:rPr sz="900" spc="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руб</a:t>
            </a:r>
            <a:endParaRPr sz="900">
              <a:latin typeface="Microsoft Sans Serif"/>
              <a:cs typeface="Microsoft Sans Serif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23088" y="1708404"/>
            <a:ext cx="2694432" cy="1277112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323088" y="1708404"/>
            <a:ext cx="2694940" cy="1277620"/>
          </a:xfrm>
          <a:prstGeom prst="rect">
            <a:avLst/>
          </a:prstGeom>
          <a:ln w="3175">
            <a:solidFill>
              <a:srgbClr val="F1F1F1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5080" algn="ctr">
              <a:lnSpc>
                <a:spcPts val="1400"/>
              </a:lnSpc>
              <a:spcBef>
                <a:spcPts val="414"/>
              </a:spcBef>
            </a:pPr>
            <a:r>
              <a:rPr sz="1200" b="1" spc="-5" dirty="0">
                <a:solidFill>
                  <a:srgbClr val="9C674E"/>
                </a:solidFill>
                <a:latin typeface="Arial"/>
                <a:cs typeface="Arial"/>
              </a:rPr>
              <a:t>ОБОРОТНОЕ</a:t>
            </a:r>
            <a:r>
              <a:rPr sz="1200" b="1" spc="-20" dirty="0">
                <a:solidFill>
                  <a:srgbClr val="9C674E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9C674E"/>
                </a:solidFill>
                <a:latin typeface="Arial"/>
                <a:cs typeface="Arial"/>
              </a:rPr>
              <a:t>КРЕДИТОВАНИЕ</a:t>
            </a:r>
            <a:endParaRPr sz="1200">
              <a:latin typeface="Arial"/>
              <a:cs typeface="Arial"/>
            </a:endParaRPr>
          </a:p>
          <a:p>
            <a:pPr marL="118745" marR="102870" algn="ctr">
              <a:lnSpc>
                <a:spcPts val="860"/>
              </a:lnSpc>
              <a:spcBef>
                <a:spcPts val="70"/>
              </a:spcBef>
            </a:pPr>
            <a:r>
              <a:rPr sz="800" spc="-5" dirty="0">
                <a:latin typeface="Microsoft Sans Serif"/>
                <a:cs typeface="Microsoft Sans Serif"/>
              </a:rPr>
              <a:t>на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пополнение</a:t>
            </a:r>
            <a:r>
              <a:rPr sz="800" spc="1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ОС,</a:t>
            </a:r>
            <a:r>
              <a:rPr sz="800" spc="2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финансирование</a:t>
            </a:r>
            <a:r>
              <a:rPr sz="800" spc="1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текущей</a:t>
            </a:r>
            <a:r>
              <a:rPr sz="800" spc="2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деят- </a:t>
            </a:r>
            <a:r>
              <a:rPr sz="800" spc="-20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ти,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финансирование</a:t>
            </a:r>
            <a:r>
              <a:rPr sz="800" spc="2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участия</a:t>
            </a:r>
            <a:r>
              <a:rPr sz="800" spc="1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в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тендере</a:t>
            </a:r>
            <a:r>
              <a:rPr sz="800" spc="1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(конкурсе)</a:t>
            </a:r>
            <a:endParaRPr sz="800">
              <a:latin typeface="Microsoft Sans Serif"/>
              <a:cs typeface="Microsoft Sans Serif"/>
            </a:endParaRPr>
          </a:p>
          <a:p>
            <a:pPr marL="398145" marR="394335" indent="7620" algn="just">
              <a:lnSpc>
                <a:spcPct val="119200"/>
              </a:lnSpc>
              <a:spcBef>
                <a:spcPts val="670"/>
              </a:spcBef>
              <a:tabLst>
                <a:tab pos="1200785" algn="l"/>
              </a:tabLst>
            </a:pPr>
            <a:r>
              <a:rPr sz="1000" spc="-20" dirty="0">
                <a:latin typeface="Microsoft Sans Serif"/>
                <a:cs typeface="Microsoft Sans Serif"/>
              </a:rPr>
              <a:t>Размер</a:t>
            </a:r>
            <a:r>
              <a:rPr sz="1000" spc="-1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от 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1 </a:t>
            </a:r>
            <a:r>
              <a:rPr sz="1000" spc="-10" dirty="0">
                <a:latin typeface="Microsoft Sans Serif"/>
                <a:cs typeface="Microsoft Sans Serif"/>
              </a:rPr>
              <a:t>до 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500 </a:t>
            </a:r>
            <a:r>
              <a:rPr sz="1000" spc="-15" dirty="0">
                <a:solidFill>
                  <a:srgbClr val="932824"/>
                </a:solidFill>
                <a:latin typeface="Microsoft Sans Serif"/>
                <a:cs typeface="Microsoft Sans Serif"/>
              </a:rPr>
              <a:t>млн </a:t>
            </a:r>
            <a:r>
              <a:rPr sz="1000" spc="-20" dirty="0">
                <a:solidFill>
                  <a:srgbClr val="932824"/>
                </a:solidFill>
                <a:latin typeface="Microsoft Sans Serif"/>
                <a:cs typeface="Microsoft Sans Serif"/>
              </a:rPr>
              <a:t>руб </a:t>
            </a:r>
            <a:r>
              <a:rPr sz="1000" spc="-254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Ставка</a:t>
            </a:r>
            <a:r>
              <a:rPr sz="1000" spc="229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от </a:t>
            </a:r>
            <a:r>
              <a:rPr sz="1200" b="1" dirty="0">
                <a:solidFill>
                  <a:srgbClr val="932824"/>
                </a:solidFill>
                <a:latin typeface="Arial"/>
                <a:cs typeface="Arial"/>
              </a:rPr>
              <a:t>10,25</a:t>
            </a:r>
            <a:r>
              <a:rPr sz="1000" b="1" dirty="0">
                <a:solidFill>
                  <a:srgbClr val="932824"/>
                </a:solidFill>
                <a:latin typeface="Arial"/>
                <a:cs typeface="Arial"/>
              </a:rPr>
              <a:t>% </a:t>
            </a:r>
            <a:r>
              <a:rPr sz="1000" spc="-10" dirty="0">
                <a:latin typeface="Microsoft Sans Serif"/>
                <a:cs typeface="Microsoft Sans Serif"/>
              </a:rPr>
              <a:t>годовых 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Срок	</a:t>
            </a:r>
            <a:r>
              <a:rPr sz="1000" spc="-10" dirty="0">
                <a:latin typeface="Microsoft Sans Serif"/>
                <a:cs typeface="Microsoft Sans Serif"/>
              </a:rPr>
              <a:t>до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3</a:t>
            </a:r>
            <a:r>
              <a:rPr sz="1200" b="1" spc="-7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лет</a:t>
            </a:r>
            <a:endParaRPr sz="1000">
              <a:latin typeface="Microsoft Sans Serif"/>
              <a:cs typeface="Microsoft Sans Serif"/>
            </a:endParaRPr>
          </a:p>
        </p:txBody>
      </p:sp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104388" y="1708404"/>
            <a:ext cx="2630424" cy="1275588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3104388" y="1708404"/>
            <a:ext cx="2630805" cy="1275715"/>
          </a:xfrm>
          <a:prstGeom prst="rect">
            <a:avLst/>
          </a:prstGeom>
          <a:ln w="3175">
            <a:solidFill>
              <a:srgbClr val="F1F1F1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6985" algn="ctr">
              <a:lnSpc>
                <a:spcPts val="1400"/>
              </a:lnSpc>
              <a:spcBef>
                <a:spcPts val="414"/>
              </a:spcBef>
            </a:pPr>
            <a:r>
              <a:rPr sz="1200" b="1" spc="-15" dirty="0">
                <a:solidFill>
                  <a:srgbClr val="9C674E"/>
                </a:solidFill>
                <a:latin typeface="Arial"/>
                <a:cs typeface="Arial"/>
              </a:rPr>
              <a:t>КОНТРАКТНОЕ</a:t>
            </a:r>
            <a:r>
              <a:rPr sz="1200" b="1" spc="40" dirty="0">
                <a:solidFill>
                  <a:srgbClr val="9C674E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9C674E"/>
                </a:solidFill>
                <a:latin typeface="Arial"/>
                <a:cs typeface="Arial"/>
              </a:rPr>
              <a:t>КРЕДИТОВАНИЕ</a:t>
            </a:r>
            <a:endParaRPr sz="1200">
              <a:latin typeface="Arial"/>
              <a:cs typeface="Arial"/>
            </a:endParaRPr>
          </a:p>
          <a:p>
            <a:pPr marL="146050" marR="129539" indent="-3810" algn="ctr">
              <a:lnSpc>
                <a:spcPts val="860"/>
              </a:lnSpc>
              <a:spcBef>
                <a:spcPts val="70"/>
              </a:spcBef>
            </a:pPr>
            <a:r>
              <a:rPr sz="800" spc="-5" dirty="0">
                <a:latin typeface="Microsoft Sans Serif"/>
                <a:cs typeface="Microsoft Sans Serif"/>
              </a:rPr>
              <a:t>на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финансирование</a:t>
            </a:r>
            <a:r>
              <a:rPr sz="800" spc="2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расходов,</a:t>
            </a:r>
            <a:r>
              <a:rPr sz="800" spc="2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связанных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с 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исполнением</a:t>
            </a:r>
            <a:r>
              <a:rPr sz="800" spc="1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контракта</a:t>
            </a:r>
            <a:r>
              <a:rPr sz="800" spc="1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в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рамках</a:t>
            </a:r>
            <a:r>
              <a:rPr sz="800" spc="35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223-ФЗ</a:t>
            </a:r>
            <a:r>
              <a:rPr sz="800" spc="3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и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44-ФЗ</a:t>
            </a:r>
            <a:endParaRPr sz="800">
              <a:latin typeface="Microsoft Sans Serif"/>
              <a:cs typeface="Microsoft Sans Serif"/>
            </a:endParaRPr>
          </a:p>
          <a:p>
            <a:pPr marL="459105" marR="261620" indent="7620" algn="just">
              <a:lnSpc>
                <a:spcPct val="119900"/>
              </a:lnSpc>
              <a:spcBef>
                <a:spcPts val="655"/>
              </a:spcBef>
              <a:tabLst>
                <a:tab pos="1237615" algn="l"/>
              </a:tabLst>
            </a:pPr>
            <a:r>
              <a:rPr sz="1000" spc="-10" dirty="0">
                <a:latin typeface="Microsoft Sans Serif"/>
                <a:cs typeface="Microsoft Sans Serif"/>
              </a:rPr>
              <a:t>Ра</a:t>
            </a:r>
            <a:r>
              <a:rPr sz="1000" spc="-50" dirty="0">
                <a:latin typeface="Microsoft Sans Serif"/>
                <a:cs typeface="Microsoft Sans Serif"/>
              </a:rPr>
              <a:t>з</a:t>
            </a:r>
            <a:r>
              <a:rPr sz="1000" spc="-35" dirty="0">
                <a:latin typeface="Microsoft Sans Serif"/>
                <a:cs typeface="Microsoft Sans Serif"/>
              </a:rPr>
              <a:t>м</a:t>
            </a:r>
            <a:r>
              <a:rPr sz="1000" spc="-10" dirty="0">
                <a:latin typeface="Microsoft Sans Serif"/>
                <a:cs typeface="Microsoft Sans Serif"/>
              </a:rPr>
              <a:t>е</a:t>
            </a:r>
            <a:r>
              <a:rPr sz="1000" spc="-5" dirty="0">
                <a:latin typeface="Microsoft Sans Serif"/>
                <a:cs typeface="Microsoft Sans Serif"/>
              </a:rPr>
              <a:t>р</a:t>
            </a:r>
            <a:r>
              <a:rPr sz="1000" dirty="0">
                <a:latin typeface="Microsoft Sans Serif"/>
                <a:cs typeface="Microsoft Sans Serif"/>
              </a:rPr>
              <a:t>      </a:t>
            </a:r>
            <a:r>
              <a:rPr sz="1000" spc="-10" dirty="0">
                <a:latin typeface="Microsoft Sans Serif"/>
                <a:cs typeface="Microsoft Sans Serif"/>
              </a:rPr>
              <a:t> о</a:t>
            </a:r>
            <a:r>
              <a:rPr sz="1000" spc="-5" dirty="0">
                <a:latin typeface="Microsoft Sans Serif"/>
                <a:cs typeface="Microsoft Sans Serif"/>
              </a:rPr>
              <a:t>т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1</a:t>
            </a:r>
            <a:r>
              <a:rPr sz="1200" b="1" spc="-6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д</a:t>
            </a:r>
            <a:r>
              <a:rPr sz="1000" spc="-5" dirty="0">
                <a:latin typeface="Microsoft Sans Serif"/>
                <a:cs typeface="Microsoft Sans Serif"/>
              </a:rPr>
              <a:t>о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500</a:t>
            </a:r>
            <a:r>
              <a:rPr sz="1200" b="1" spc="-8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932824"/>
                </a:solidFill>
                <a:latin typeface="Microsoft Sans Serif"/>
                <a:cs typeface="Microsoft Sans Serif"/>
              </a:rPr>
              <a:t>м</a:t>
            </a:r>
            <a:r>
              <a:rPr sz="1000" dirty="0">
                <a:solidFill>
                  <a:srgbClr val="932824"/>
                </a:solidFill>
                <a:latin typeface="Microsoft Sans Serif"/>
                <a:cs typeface="Microsoft Sans Serif"/>
              </a:rPr>
              <a:t>л</a:t>
            </a:r>
            <a:r>
              <a:rPr sz="10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н</a:t>
            </a:r>
            <a:r>
              <a:rPr sz="1000" spc="20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р</a:t>
            </a:r>
            <a:r>
              <a:rPr sz="1000" spc="-40" dirty="0">
                <a:solidFill>
                  <a:srgbClr val="932824"/>
                </a:solidFill>
                <a:latin typeface="Microsoft Sans Serif"/>
                <a:cs typeface="Microsoft Sans Serif"/>
              </a:rPr>
              <a:t>у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б  </a:t>
            </a:r>
            <a:r>
              <a:rPr sz="1500" spc="-30" baseline="2777" dirty="0">
                <a:latin typeface="Microsoft Sans Serif"/>
                <a:cs typeface="Microsoft Sans Serif"/>
              </a:rPr>
              <a:t>Ставка</a:t>
            </a:r>
            <a:r>
              <a:rPr sz="1500" spc="345" baseline="2777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от </a:t>
            </a:r>
            <a:r>
              <a:rPr sz="1200" b="1" dirty="0">
                <a:solidFill>
                  <a:srgbClr val="932824"/>
                </a:solidFill>
                <a:latin typeface="Arial"/>
                <a:cs typeface="Arial"/>
              </a:rPr>
              <a:t>10,25</a:t>
            </a:r>
            <a:r>
              <a:rPr sz="1000" b="1" dirty="0">
                <a:solidFill>
                  <a:srgbClr val="932824"/>
                </a:solidFill>
                <a:latin typeface="Arial"/>
                <a:cs typeface="Arial"/>
              </a:rPr>
              <a:t>% </a:t>
            </a:r>
            <a:r>
              <a:rPr sz="1000" spc="-10" dirty="0">
                <a:latin typeface="Microsoft Sans Serif"/>
                <a:cs typeface="Microsoft Sans Serif"/>
              </a:rPr>
              <a:t>годовых 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Срок	</a:t>
            </a:r>
            <a:r>
              <a:rPr sz="1500" spc="-15" baseline="2777" dirty="0">
                <a:latin typeface="Microsoft Sans Serif"/>
                <a:cs typeface="Microsoft Sans Serif"/>
              </a:rPr>
              <a:t>до</a:t>
            </a:r>
            <a:r>
              <a:rPr sz="1500" spc="22" baseline="2777" dirty="0">
                <a:latin typeface="Microsoft Sans Serif"/>
                <a:cs typeface="Microsoft Sans Serif"/>
              </a:rPr>
              <a:t> </a:t>
            </a:r>
            <a:r>
              <a:rPr sz="1800" b="1" spc="-7" baseline="2314" dirty="0">
                <a:solidFill>
                  <a:srgbClr val="932824"/>
                </a:solidFill>
                <a:latin typeface="Arial"/>
                <a:cs typeface="Arial"/>
              </a:rPr>
              <a:t>3</a:t>
            </a:r>
            <a:r>
              <a:rPr sz="1800" b="1" spc="-104" baseline="2314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500" spc="-7" baseline="2777" dirty="0">
                <a:solidFill>
                  <a:srgbClr val="932824"/>
                </a:solidFill>
                <a:latin typeface="Microsoft Sans Serif"/>
                <a:cs typeface="Microsoft Sans Serif"/>
              </a:rPr>
              <a:t>лет</a:t>
            </a:r>
            <a:endParaRPr sz="1500" baseline="2777">
              <a:latin typeface="Microsoft Sans Serif"/>
              <a:cs typeface="Microsoft Sans Serif"/>
            </a:endParaRPr>
          </a:p>
        </p:txBody>
      </p:sp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27532" y="3086100"/>
            <a:ext cx="3137916" cy="1280160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827532" y="3086100"/>
            <a:ext cx="3138170" cy="1280160"/>
          </a:xfrm>
          <a:prstGeom prst="rect">
            <a:avLst/>
          </a:prstGeom>
          <a:ln w="3175">
            <a:solidFill>
              <a:srgbClr val="F1F1F1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R="36830" algn="ctr">
              <a:lnSpc>
                <a:spcPts val="1400"/>
              </a:lnSpc>
              <a:spcBef>
                <a:spcPts val="430"/>
              </a:spcBef>
            </a:pPr>
            <a:r>
              <a:rPr sz="1200" b="1" spc="-15" dirty="0">
                <a:solidFill>
                  <a:srgbClr val="9C674E"/>
                </a:solidFill>
                <a:latin typeface="Arial"/>
                <a:cs typeface="Arial"/>
              </a:rPr>
              <a:t>РЕФИНАНСИРОВАНИЕ</a:t>
            </a:r>
            <a:endParaRPr sz="1200">
              <a:latin typeface="Arial"/>
              <a:cs typeface="Arial"/>
            </a:endParaRPr>
          </a:p>
          <a:p>
            <a:pPr marL="301625" marR="339090" algn="ctr">
              <a:lnSpc>
                <a:spcPts val="860"/>
              </a:lnSpc>
              <a:spcBef>
                <a:spcPts val="70"/>
              </a:spcBef>
            </a:pPr>
            <a:r>
              <a:rPr sz="800" spc="-5" dirty="0">
                <a:latin typeface="Microsoft Sans Serif"/>
                <a:cs typeface="Microsoft Sans Serif"/>
              </a:rPr>
              <a:t>рефинансирование</a:t>
            </a:r>
            <a:r>
              <a:rPr sz="800" spc="3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кредита</a:t>
            </a:r>
            <a:r>
              <a:rPr sz="800" spc="1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(займа)</a:t>
            </a:r>
            <a:r>
              <a:rPr sz="800" spc="1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на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оборотные</a:t>
            </a:r>
            <a:r>
              <a:rPr sz="800" spc="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и </a:t>
            </a:r>
            <a:r>
              <a:rPr sz="800" spc="-20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инвестиционные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цели</a:t>
            </a:r>
            <a:endParaRPr sz="800">
              <a:latin typeface="Microsoft Sans Serif"/>
              <a:cs typeface="Microsoft Sans Serif"/>
            </a:endParaRPr>
          </a:p>
          <a:p>
            <a:pPr marL="667385" marR="504825" indent="8255">
              <a:lnSpc>
                <a:spcPct val="121100"/>
              </a:lnSpc>
              <a:spcBef>
                <a:spcPts val="430"/>
              </a:spcBef>
              <a:tabLst>
                <a:tab pos="1322070" algn="l"/>
                <a:tab pos="1426845" algn="l"/>
              </a:tabLst>
            </a:pPr>
            <a:r>
              <a:rPr sz="1500" spc="-22" baseline="2777" dirty="0">
                <a:latin typeface="Microsoft Sans Serif"/>
                <a:cs typeface="Microsoft Sans Serif"/>
              </a:rPr>
              <a:t>Р</a:t>
            </a:r>
            <a:r>
              <a:rPr sz="1500" spc="-15" baseline="2777" dirty="0">
                <a:latin typeface="Microsoft Sans Serif"/>
                <a:cs typeface="Microsoft Sans Serif"/>
              </a:rPr>
              <a:t>а</a:t>
            </a:r>
            <a:r>
              <a:rPr sz="1500" spc="-75" baseline="2777" dirty="0">
                <a:latin typeface="Microsoft Sans Serif"/>
                <a:cs typeface="Microsoft Sans Serif"/>
              </a:rPr>
              <a:t>з</a:t>
            </a:r>
            <a:r>
              <a:rPr sz="1500" spc="-52" baseline="2777" dirty="0">
                <a:latin typeface="Microsoft Sans Serif"/>
                <a:cs typeface="Microsoft Sans Serif"/>
              </a:rPr>
              <a:t>м</a:t>
            </a:r>
            <a:r>
              <a:rPr sz="1500" spc="-15" baseline="2777" dirty="0">
                <a:latin typeface="Microsoft Sans Serif"/>
                <a:cs typeface="Microsoft Sans Serif"/>
              </a:rPr>
              <a:t>е</a:t>
            </a:r>
            <a:r>
              <a:rPr sz="1500" spc="-7" baseline="2777" dirty="0">
                <a:latin typeface="Microsoft Sans Serif"/>
                <a:cs typeface="Microsoft Sans Serif"/>
              </a:rPr>
              <a:t>р</a:t>
            </a:r>
            <a:r>
              <a:rPr sz="1500" baseline="2777" dirty="0">
                <a:latin typeface="Microsoft Sans Serif"/>
                <a:cs typeface="Microsoft Sans Serif"/>
              </a:rPr>
              <a:t>	</a:t>
            </a:r>
            <a:r>
              <a:rPr sz="1000" spc="-10" dirty="0">
                <a:latin typeface="Microsoft Sans Serif"/>
                <a:cs typeface="Microsoft Sans Serif"/>
              </a:rPr>
              <a:t>о</a:t>
            </a:r>
            <a:r>
              <a:rPr sz="1000" spc="-5" dirty="0">
                <a:latin typeface="Microsoft Sans Serif"/>
                <a:cs typeface="Microsoft Sans Serif"/>
              </a:rPr>
              <a:t>т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10</a:t>
            </a:r>
            <a:r>
              <a:rPr sz="1200" b="1" spc="-6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д</a:t>
            </a:r>
            <a:r>
              <a:rPr sz="1000" spc="-5" dirty="0">
                <a:latin typeface="Microsoft Sans Serif"/>
                <a:cs typeface="Microsoft Sans Serif"/>
              </a:rPr>
              <a:t>о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500</a:t>
            </a:r>
            <a:r>
              <a:rPr sz="1200" b="1" spc="-8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932824"/>
                </a:solidFill>
                <a:latin typeface="Microsoft Sans Serif"/>
                <a:cs typeface="Microsoft Sans Serif"/>
              </a:rPr>
              <a:t>м</a:t>
            </a:r>
            <a:r>
              <a:rPr sz="1000" dirty="0">
                <a:solidFill>
                  <a:srgbClr val="932824"/>
                </a:solidFill>
                <a:latin typeface="Microsoft Sans Serif"/>
                <a:cs typeface="Microsoft Sans Serif"/>
              </a:rPr>
              <a:t>л</a:t>
            </a:r>
            <a:r>
              <a:rPr sz="10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н</a:t>
            </a:r>
            <a:r>
              <a:rPr sz="1000" spc="20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р</a:t>
            </a:r>
            <a:r>
              <a:rPr sz="1000" spc="-40" dirty="0">
                <a:solidFill>
                  <a:srgbClr val="932824"/>
                </a:solidFill>
                <a:latin typeface="Microsoft Sans Serif"/>
                <a:cs typeface="Microsoft Sans Serif"/>
              </a:rPr>
              <a:t>у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б  </a:t>
            </a:r>
            <a:r>
              <a:rPr sz="1500" spc="-30" baseline="2777" dirty="0">
                <a:latin typeface="Microsoft Sans Serif"/>
                <a:cs typeface="Microsoft Sans Serif"/>
              </a:rPr>
              <a:t>Ставка	</a:t>
            </a:r>
            <a:r>
              <a:rPr sz="1000" spc="-5" dirty="0">
                <a:latin typeface="Microsoft Sans Serif"/>
                <a:cs typeface="Microsoft Sans Serif"/>
              </a:rPr>
              <a:t>от </a:t>
            </a:r>
            <a:r>
              <a:rPr sz="1200" b="1" dirty="0">
                <a:solidFill>
                  <a:srgbClr val="932824"/>
                </a:solidFill>
                <a:latin typeface="Arial"/>
                <a:cs typeface="Arial"/>
              </a:rPr>
              <a:t>10,25</a:t>
            </a:r>
            <a:r>
              <a:rPr sz="1000" b="1" dirty="0">
                <a:solidFill>
                  <a:srgbClr val="932824"/>
                </a:solidFill>
                <a:latin typeface="Arial"/>
                <a:cs typeface="Arial"/>
              </a:rPr>
              <a:t>% </a:t>
            </a:r>
            <a:r>
              <a:rPr sz="1000" spc="-10" dirty="0">
                <a:latin typeface="Microsoft Sans Serif"/>
                <a:cs typeface="Microsoft Sans Serif"/>
              </a:rPr>
              <a:t>годовых 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500" spc="-37" baseline="5555" dirty="0">
                <a:latin typeface="Microsoft Sans Serif"/>
                <a:cs typeface="Microsoft Sans Serif"/>
              </a:rPr>
              <a:t>Срок		</a:t>
            </a:r>
            <a:r>
              <a:rPr sz="1000" spc="-10" dirty="0">
                <a:latin typeface="Microsoft Sans Serif"/>
                <a:cs typeface="Microsoft Sans Serif"/>
              </a:rPr>
              <a:t>до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200" b="1" dirty="0">
                <a:solidFill>
                  <a:srgbClr val="932824"/>
                </a:solidFill>
                <a:latin typeface="Arial"/>
                <a:cs typeface="Arial"/>
              </a:rPr>
              <a:t>7</a:t>
            </a:r>
            <a:r>
              <a:rPr sz="1200" b="1" spc="-7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лет</a:t>
            </a:r>
            <a:endParaRPr sz="1000">
              <a:latin typeface="Microsoft Sans Serif"/>
              <a:cs typeface="Microsoft Sans Serif"/>
            </a:endParaRPr>
          </a:p>
        </p:txBody>
      </p:sp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833871" y="1708404"/>
            <a:ext cx="2944368" cy="1275588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5833871" y="1708404"/>
            <a:ext cx="2944495" cy="1275715"/>
          </a:xfrm>
          <a:prstGeom prst="rect">
            <a:avLst/>
          </a:prstGeom>
          <a:ln w="3175">
            <a:solidFill>
              <a:srgbClr val="F1F1F1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5080" algn="ctr">
              <a:lnSpc>
                <a:spcPts val="1400"/>
              </a:lnSpc>
              <a:spcBef>
                <a:spcPts val="414"/>
              </a:spcBef>
            </a:pPr>
            <a:r>
              <a:rPr sz="1200" b="1" spc="-15" dirty="0">
                <a:solidFill>
                  <a:srgbClr val="9C674E"/>
                </a:solidFill>
                <a:latin typeface="Arial"/>
                <a:cs typeface="Arial"/>
              </a:rPr>
              <a:t>КРЕДИТОВАНИЕ</a:t>
            </a:r>
            <a:r>
              <a:rPr sz="1200" b="1" spc="15" dirty="0">
                <a:solidFill>
                  <a:srgbClr val="9C674E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9C674E"/>
                </a:solidFill>
                <a:latin typeface="Arial"/>
                <a:cs typeface="Arial"/>
              </a:rPr>
              <a:t>САМОЗАНЯТЫХ</a:t>
            </a:r>
            <a:endParaRPr sz="1200">
              <a:latin typeface="Arial"/>
              <a:cs typeface="Arial"/>
            </a:endParaRPr>
          </a:p>
          <a:p>
            <a:pPr marL="150495" marR="136525" algn="ctr">
              <a:lnSpc>
                <a:spcPts val="860"/>
              </a:lnSpc>
              <a:spcBef>
                <a:spcPts val="70"/>
              </a:spcBef>
            </a:pPr>
            <a:r>
              <a:rPr sz="800" spc="-10" dirty="0">
                <a:latin typeface="Microsoft Sans Serif"/>
                <a:cs typeface="Microsoft Sans Serif"/>
              </a:rPr>
              <a:t>физлицам</a:t>
            </a:r>
            <a:r>
              <a:rPr sz="800" spc="2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и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ИП,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применяющим</a:t>
            </a:r>
            <a:r>
              <a:rPr sz="800" spc="40" dirty="0">
                <a:latin typeface="Microsoft Sans Serif"/>
                <a:cs typeface="Microsoft Sans Serif"/>
              </a:rPr>
              <a:t> </a:t>
            </a:r>
            <a:r>
              <a:rPr sz="800" spc="-30" dirty="0">
                <a:latin typeface="Microsoft Sans Serif"/>
                <a:cs typeface="Microsoft Sans Serif"/>
              </a:rPr>
              <a:t>НПД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(на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организацию</a:t>
            </a:r>
            <a:r>
              <a:rPr sz="800" spc="3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и </a:t>
            </a:r>
            <a:r>
              <a:rPr sz="800" spc="-19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развитие</a:t>
            </a:r>
            <a:r>
              <a:rPr sz="800" spc="1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предпринимательской</a:t>
            </a:r>
            <a:r>
              <a:rPr sz="800" spc="4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деятельности)</a:t>
            </a:r>
            <a:endParaRPr sz="800">
              <a:latin typeface="Microsoft Sans Serif"/>
              <a:cs typeface="Microsoft Sans Serif"/>
            </a:endParaRPr>
          </a:p>
          <a:p>
            <a:pPr marL="516255" marR="343535" indent="7620">
              <a:lnSpc>
                <a:spcPct val="130700"/>
              </a:lnSpc>
              <a:spcBef>
                <a:spcPts val="484"/>
              </a:spcBef>
              <a:tabLst>
                <a:tab pos="1158875" algn="l"/>
                <a:tab pos="1250950" algn="l"/>
              </a:tabLst>
            </a:pPr>
            <a:r>
              <a:rPr sz="1000" spc="-20" dirty="0">
                <a:latin typeface="Microsoft Sans Serif"/>
                <a:cs typeface="Microsoft Sans Serif"/>
              </a:rPr>
              <a:t>Размер	</a:t>
            </a:r>
            <a:r>
              <a:rPr sz="1000" spc="-5" dirty="0">
                <a:latin typeface="Microsoft Sans Serif"/>
                <a:cs typeface="Microsoft Sans Serif"/>
              </a:rPr>
              <a:t>от 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50</a:t>
            </a:r>
            <a:r>
              <a:rPr sz="1200" b="1" spc="-7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тыс</a:t>
            </a:r>
            <a:r>
              <a:rPr sz="1000" spc="10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до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5</a:t>
            </a:r>
            <a:r>
              <a:rPr sz="1200" b="1" spc="-7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932824"/>
                </a:solidFill>
                <a:latin typeface="Microsoft Sans Serif"/>
                <a:cs typeface="Microsoft Sans Serif"/>
              </a:rPr>
              <a:t>млн</a:t>
            </a:r>
            <a:r>
              <a:rPr sz="1000" spc="10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932824"/>
                </a:solidFill>
                <a:latin typeface="Microsoft Sans Serif"/>
                <a:cs typeface="Microsoft Sans Serif"/>
              </a:rPr>
              <a:t>руб* </a:t>
            </a:r>
            <a:r>
              <a:rPr sz="1000" spc="-250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500" spc="-30" baseline="5555" dirty="0">
                <a:latin typeface="Microsoft Sans Serif"/>
                <a:cs typeface="Microsoft Sans Serif"/>
              </a:rPr>
              <a:t>Ставка		</a:t>
            </a:r>
            <a:r>
              <a:rPr sz="1200" b="1" dirty="0">
                <a:solidFill>
                  <a:srgbClr val="932824"/>
                </a:solidFill>
                <a:latin typeface="Arial"/>
                <a:cs typeface="Arial"/>
              </a:rPr>
              <a:t>15,5</a:t>
            </a:r>
            <a:r>
              <a:rPr sz="1000" b="1" dirty="0">
                <a:solidFill>
                  <a:srgbClr val="932824"/>
                </a:solidFill>
                <a:latin typeface="Arial"/>
                <a:cs typeface="Arial"/>
              </a:rPr>
              <a:t>%</a:t>
            </a:r>
            <a:r>
              <a:rPr sz="1000" b="1" spc="-3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годовых</a:t>
            </a:r>
            <a:endParaRPr sz="1000">
              <a:latin typeface="Microsoft Sans Serif"/>
              <a:cs typeface="Microsoft Sans Serif"/>
            </a:endParaRPr>
          </a:p>
          <a:p>
            <a:pPr marL="523875">
              <a:lnSpc>
                <a:spcPct val="100000"/>
              </a:lnSpc>
              <a:spcBef>
                <a:spcPts val="135"/>
              </a:spcBef>
              <a:tabLst>
                <a:tab pos="1346835" algn="l"/>
              </a:tabLst>
            </a:pPr>
            <a:r>
              <a:rPr sz="1000" spc="-10" dirty="0">
                <a:latin typeface="Microsoft Sans Serif"/>
                <a:cs typeface="Microsoft Sans Serif"/>
              </a:rPr>
              <a:t>Сро</a:t>
            </a:r>
            <a:r>
              <a:rPr sz="1000" spc="-65" dirty="0">
                <a:latin typeface="Microsoft Sans Serif"/>
                <a:cs typeface="Microsoft Sans Serif"/>
              </a:rPr>
              <a:t>к</a:t>
            </a:r>
            <a:r>
              <a:rPr sz="1000" dirty="0">
                <a:latin typeface="Microsoft Sans Serif"/>
                <a:cs typeface="Microsoft Sans Serif"/>
              </a:rPr>
              <a:t>	</a:t>
            </a:r>
            <a:r>
              <a:rPr sz="1000" spc="-15" dirty="0">
                <a:latin typeface="Microsoft Sans Serif"/>
                <a:cs typeface="Microsoft Sans Serif"/>
              </a:rPr>
              <a:t>д</a:t>
            </a:r>
            <a:r>
              <a:rPr sz="1000" spc="-5" dirty="0">
                <a:latin typeface="Microsoft Sans Serif"/>
                <a:cs typeface="Microsoft Sans Serif"/>
              </a:rPr>
              <a:t>о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3</a:t>
            </a:r>
            <a:r>
              <a:rPr sz="1200" b="1" spc="-6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932824"/>
                </a:solidFill>
                <a:latin typeface="Microsoft Sans Serif"/>
                <a:cs typeface="Microsoft Sans Serif"/>
              </a:rPr>
              <a:t>л</a:t>
            </a:r>
            <a:r>
              <a:rPr sz="10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е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т</a:t>
            </a:r>
            <a:endParaRPr sz="1000">
              <a:latin typeface="Microsoft Sans Serif"/>
              <a:cs typeface="Microsoft Sans Serif"/>
            </a:endParaRPr>
          </a:p>
        </p:txBody>
      </p:sp>
      <p:pic>
        <p:nvPicPr>
          <p:cNvPr id="16" name="object 1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067555" y="3086100"/>
            <a:ext cx="4210812" cy="1280160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4067555" y="3086100"/>
            <a:ext cx="4211320" cy="1280160"/>
          </a:xfrm>
          <a:prstGeom prst="rect">
            <a:avLst/>
          </a:prstGeom>
          <a:ln w="3175">
            <a:solidFill>
              <a:srgbClr val="F1F1F1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1905" algn="ctr">
              <a:lnSpc>
                <a:spcPts val="1400"/>
              </a:lnSpc>
              <a:spcBef>
                <a:spcPts val="434"/>
              </a:spcBef>
            </a:pPr>
            <a:r>
              <a:rPr sz="1200" b="1" spc="-35" dirty="0">
                <a:solidFill>
                  <a:srgbClr val="9C674E"/>
                </a:solidFill>
                <a:latin typeface="Arial"/>
                <a:cs typeface="Arial"/>
              </a:rPr>
              <a:t>ГАРАНТИИ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875"/>
              </a:lnSpc>
            </a:pPr>
            <a:r>
              <a:rPr sz="800" spc="-5" dirty="0">
                <a:latin typeface="Microsoft Sans Serif"/>
                <a:cs typeface="Microsoft Sans Serif"/>
              </a:rPr>
              <a:t>на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обеспечение</a:t>
            </a:r>
            <a:r>
              <a:rPr sz="800" spc="35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заявки</a:t>
            </a:r>
            <a:r>
              <a:rPr sz="800" spc="1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на участие</a:t>
            </a:r>
            <a:r>
              <a:rPr sz="800" spc="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в</a:t>
            </a:r>
            <a:r>
              <a:rPr sz="800" spc="1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закупке,</a:t>
            </a:r>
            <a:r>
              <a:rPr sz="800" spc="3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обеспечение</a:t>
            </a:r>
            <a:r>
              <a:rPr sz="800" spc="3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обязательств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по</a:t>
            </a:r>
            <a:endParaRPr sz="800">
              <a:latin typeface="Microsoft Sans Serif"/>
              <a:cs typeface="Microsoft Sans Serif"/>
            </a:endParaRPr>
          </a:p>
          <a:p>
            <a:pPr algn="ctr">
              <a:lnSpc>
                <a:spcPts val="915"/>
              </a:lnSpc>
            </a:pPr>
            <a:r>
              <a:rPr sz="800" spc="-5" dirty="0">
                <a:latin typeface="Microsoft Sans Serif"/>
                <a:cs typeface="Microsoft Sans Serif"/>
              </a:rPr>
              <a:t>возврату</a:t>
            </a:r>
            <a:r>
              <a:rPr sz="80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авансового</a:t>
            </a:r>
            <a:r>
              <a:rPr sz="800" spc="1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платежа,</a:t>
            </a:r>
            <a:r>
              <a:rPr sz="800" spc="2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обеспечение</a:t>
            </a:r>
            <a:r>
              <a:rPr sz="800" spc="4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исполнения</a:t>
            </a:r>
            <a:r>
              <a:rPr sz="800" spc="2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обязательств</a:t>
            </a:r>
            <a:r>
              <a:rPr sz="80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по</a:t>
            </a:r>
            <a:r>
              <a:rPr sz="800" spc="15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контракту</a:t>
            </a:r>
            <a:endParaRPr sz="800">
              <a:latin typeface="Microsoft Sans Serif"/>
              <a:cs typeface="Microsoft Sans Serif"/>
            </a:endParaRPr>
          </a:p>
          <a:p>
            <a:pPr marL="1244600" marR="1052195" indent="7620">
              <a:lnSpc>
                <a:spcPct val="118700"/>
              </a:lnSpc>
              <a:spcBef>
                <a:spcPts val="229"/>
              </a:spcBef>
              <a:tabLst>
                <a:tab pos="1921510" algn="l"/>
                <a:tab pos="1967230" algn="l"/>
                <a:tab pos="2018664" algn="l"/>
              </a:tabLst>
            </a:pPr>
            <a:r>
              <a:rPr sz="1500" spc="-30" baseline="2777" dirty="0">
                <a:latin typeface="Microsoft Sans Serif"/>
                <a:cs typeface="Microsoft Sans Serif"/>
              </a:rPr>
              <a:t>Размер	</a:t>
            </a:r>
            <a:r>
              <a:rPr sz="1000" spc="-10" dirty="0">
                <a:latin typeface="Microsoft Sans Serif"/>
                <a:cs typeface="Microsoft Sans Serif"/>
              </a:rPr>
              <a:t>до 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1 </a:t>
            </a:r>
            <a:r>
              <a:rPr sz="10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млрд </a:t>
            </a:r>
            <a:r>
              <a:rPr sz="1000" spc="-20" dirty="0">
                <a:solidFill>
                  <a:srgbClr val="932824"/>
                </a:solidFill>
                <a:latin typeface="Microsoft Sans Serif"/>
                <a:cs typeface="Microsoft Sans Serif"/>
              </a:rPr>
              <a:t>руб </a:t>
            </a:r>
            <a:r>
              <a:rPr sz="1000" spc="-15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Комиссия		</a:t>
            </a:r>
            <a:r>
              <a:rPr sz="1000" spc="-5" dirty="0">
                <a:latin typeface="Microsoft Sans Serif"/>
                <a:cs typeface="Microsoft Sans Serif"/>
              </a:rPr>
              <a:t>от 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2 </a:t>
            </a:r>
            <a:r>
              <a:rPr sz="1000" spc="-10" dirty="0">
                <a:latin typeface="Microsoft Sans Serif"/>
                <a:cs typeface="Microsoft Sans Serif"/>
              </a:rPr>
              <a:t>до 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4</a:t>
            </a:r>
            <a:r>
              <a:rPr sz="1000" b="1" spc="-5" dirty="0">
                <a:solidFill>
                  <a:srgbClr val="932824"/>
                </a:solidFill>
                <a:latin typeface="Arial"/>
                <a:cs typeface="Arial"/>
              </a:rPr>
              <a:t>% </a:t>
            </a:r>
            <a:r>
              <a:rPr sz="1000" spc="-10" dirty="0">
                <a:latin typeface="Microsoft Sans Serif"/>
                <a:cs typeface="Microsoft Sans Serif"/>
              </a:rPr>
              <a:t>годовых </a:t>
            </a:r>
            <a:r>
              <a:rPr sz="1000" spc="-254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Сро</a:t>
            </a:r>
            <a:r>
              <a:rPr sz="1000" spc="-65" dirty="0">
                <a:latin typeface="Microsoft Sans Serif"/>
                <a:cs typeface="Microsoft Sans Serif"/>
              </a:rPr>
              <a:t>к</a:t>
            </a:r>
            <a:r>
              <a:rPr sz="1000" dirty="0">
                <a:latin typeface="Microsoft Sans Serif"/>
                <a:cs typeface="Microsoft Sans Serif"/>
              </a:rPr>
              <a:t>			</a:t>
            </a:r>
            <a:r>
              <a:rPr sz="1500" spc="-22" baseline="2777" dirty="0">
                <a:latin typeface="Microsoft Sans Serif"/>
                <a:cs typeface="Microsoft Sans Serif"/>
              </a:rPr>
              <a:t>д</a:t>
            </a:r>
            <a:r>
              <a:rPr sz="1500" spc="-7" baseline="2777" dirty="0">
                <a:latin typeface="Microsoft Sans Serif"/>
                <a:cs typeface="Microsoft Sans Serif"/>
              </a:rPr>
              <a:t>о</a:t>
            </a:r>
            <a:r>
              <a:rPr sz="1500" spc="30" baseline="2777" dirty="0">
                <a:latin typeface="Microsoft Sans Serif"/>
                <a:cs typeface="Microsoft Sans Serif"/>
              </a:rPr>
              <a:t> </a:t>
            </a:r>
            <a:r>
              <a:rPr sz="1800" b="1" spc="-7" baseline="2314" dirty="0">
                <a:solidFill>
                  <a:srgbClr val="932824"/>
                </a:solidFill>
                <a:latin typeface="Arial"/>
                <a:cs typeface="Arial"/>
              </a:rPr>
              <a:t>10</a:t>
            </a:r>
            <a:r>
              <a:rPr sz="1800" b="1" spc="-120" baseline="2314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500" baseline="2777" dirty="0">
                <a:solidFill>
                  <a:srgbClr val="932824"/>
                </a:solidFill>
                <a:latin typeface="Microsoft Sans Serif"/>
                <a:cs typeface="Microsoft Sans Serif"/>
              </a:rPr>
              <a:t>л</a:t>
            </a:r>
            <a:r>
              <a:rPr sz="1500" spc="-15" baseline="2777" dirty="0">
                <a:solidFill>
                  <a:srgbClr val="932824"/>
                </a:solidFill>
                <a:latin typeface="Microsoft Sans Serif"/>
                <a:cs typeface="Microsoft Sans Serif"/>
              </a:rPr>
              <a:t>е</a:t>
            </a:r>
            <a:r>
              <a:rPr sz="1500" spc="-7" baseline="2777" dirty="0">
                <a:solidFill>
                  <a:srgbClr val="932824"/>
                </a:solidFill>
                <a:latin typeface="Microsoft Sans Serif"/>
                <a:cs typeface="Microsoft Sans Serif"/>
              </a:rPr>
              <a:t>т</a:t>
            </a:r>
            <a:endParaRPr sz="1500" baseline="2777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65759" y="883919"/>
            <a:ext cx="8383270" cy="0"/>
          </a:xfrm>
          <a:custGeom>
            <a:avLst/>
            <a:gdLst/>
            <a:ahLst/>
            <a:cxnLst/>
            <a:rect l="l" t="t" r="r" b="b"/>
            <a:pathLst>
              <a:path w="8383270">
                <a:moveTo>
                  <a:pt x="0" y="0"/>
                </a:moveTo>
                <a:lnTo>
                  <a:pt x="8383143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878316" y="4138917"/>
            <a:ext cx="228650" cy="100453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8055" y="184404"/>
            <a:ext cx="335259" cy="59436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26252" y="361188"/>
            <a:ext cx="1620011" cy="36118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631938" y="323443"/>
            <a:ext cx="1172210" cy="40894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-15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6FC0"/>
                </a:solidFill>
                <a:latin typeface="Microsoft Sans Serif"/>
                <a:cs typeface="Microsoft Sans Serif"/>
              </a:rPr>
              <a:t>mspbank.ru</a:t>
            </a:r>
            <a:endParaRPr sz="1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5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7E7E7E"/>
                </a:solidFill>
                <a:latin typeface="Microsoft Sans Serif"/>
                <a:cs typeface="Microsoft Sans Serif"/>
              </a:rPr>
              <a:t>(905)</a:t>
            </a:r>
            <a:r>
              <a:rPr sz="1100" spc="-4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133-00-59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28217" y="424941"/>
            <a:ext cx="246443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ФИНАНСОВАЯ</a:t>
            </a:r>
            <a:r>
              <a:rPr spc="-5" dirty="0"/>
              <a:t> </a:t>
            </a:r>
            <a:r>
              <a:rPr spc="-50" dirty="0"/>
              <a:t>ПОДДЕРЖКА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198056" y="3046412"/>
            <a:ext cx="2054860" cy="1399540"/>
            <a:chOff x="198056" y="3046412"/>
            <a:chExt cx="2054860" cy="1399540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9644" y="3048000"/>
              <a:ext cx="2051304" cy="139598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99644" y="3048000"/>
              <a:ext cx="2051685" cy="1396365"/>
            </a:xfrm>
            <a:custGeom>
              <a:avLst/>
              <a:gdLst/>
              <a:ahLst/>
              <a:cxnLst/>
              <a:rect l="l" t="t" r="r" b="b"/>
              <a:pathLst>
                <a:path w="2051685" h="1396364">
                  <a:moveTo>
                    <a:pt x="0" y="1395984"/>
                  </a:moveTo>
                  <a:lnTo>
                    <a:pt x="2051304" y="1395984"/>
                  </a:lnTo>
                  <a:lnTo>
                    <a:pt x="2051304" y="0"/>
                  </a:lnTo>
                  <a:lnTo>
                    <a:pt x="0" y="0"/>
                  </a:lnTo>
                  <a:lnTo>
                    <a:pt x="0" y="1395984"/>
                  </a:lnTo>
                  <a:close/>
                </a:path>
              </a:pathLst>
            </a:custGeom>
            <a:ln w="31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35076" y="3089529"/>
            <a:ext cx="1782445" cy="594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sz="1200" b="1" spc="-5" dirty="0">
                <a:solidFill>
                  <a:srgbClr val="9C674E"/>
                </a:solidFill>
                <a:latin typeface="Arial"/>
                <a:cs typeface="Arial"/>
              </a:rPr>
              <a:t>ЭКСПРЕСС-</a:t>
            </a:r>
            <a:endParaRPr sz="1200">
              <a:latin typeface="Arial"/>
              <a:cs typeface="Arial"/>
            </a:endParaRPr>
          </a:p>
          <a:p>
            <a:pPr marL="3810" algn="ctr">
              <a:lnSpc>
                <a:spcPts val="1330"/>
              </a:lnSpc>
            </a:pPr>
            <a:r>
              <a:rPr sz="1200" b="1" spc="-10" dirty="0">
                <a:solidFill>
                  <a:srgbClr val="9C674E"/>
                </a:solidFill>
                <a:latin typeface="Arial"/>
                <a:cs typeface="Arial"/>
              </a:rPr>
              <a:t>ПОДДЕРЖКА</a:t>
            </a:r>
            <a:endParaRPr sz="1200">
              <a:latin typeface="Arial"/>
              <a:cs typeface="Arial"/>
            </a:endParaRPr>
          </a:p>
          <a:p>
            <a:pPr marL="12700" marR="5080" algn="ctr">
              <a:lnSpc>
                <a:spcPts val="860"/>
              </a:lnSpc>
              <a:spcBef>
                <a:spcPts val="70"/>
              </a:spcBef>
            </a:pPr>
            <a:r>
              <a:rPr sz="800" spc="-5" dirty="0">
                <a:latin typeface="Microsoft Sans Serif"/>
                <a:cs typeface="Microsoft Sans Serif"/>
              </a:rPr>
              <a:t>на пополнение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ОС,</a:t>
            </a:r>
            <a:r>
              <a:rPr sz="80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финансирование </a:t>
            </a:r>
            <a:r>
              <a:rPr sz="800" spc="-20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текущей</a:t>
            </a:r>
            <a:r>
              <a:rPr sz="800" spc="1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деят-ти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1503" y="3754018"/>
            <a:ext cx="198310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Microsoft Sans Serif"/>
                <a:cs typeface="Microsoft Sans Serif"/>
              </a:rPr>
              <a:t>Ра</a:t>
            </a:r>
            <a:r>
              <a:rPr sz="1000" spc="-50" dirty="0">
                <a:latin typeface="Microsoft Sans Serif"/>
                <a:cs typeface="Microsoft Sans Serif"/>
              </a:rPr>
              <a:t>з</a:t>
            </a:r>
            <a:r>
              <a:rPr sz="1000" spc="-35" dirty="0">
                <a:latin typeface="Microsoft Sans Serif"/>
                <a:cs typeface="Microsoft Sans Serif"/>
              </a:rPr>
              <a:t>м</a:t>
            </a:r>
            <a:r>
              <a:rPr sz="1000" spc="-10" dirty="0">
                <a:latin typeface="Microsoft Sans Serif"/>
                <a:cs typeface="Microsoft Sans Serif"/>
              </a:rPr>
              <a:t>е</a:t>
            </a:r>
            <a:r>
              <a:rPr sz="1000" spc="-5" dirty="0">
                <a:latin typeface="Microsoft Sans Serif"/>
                <a:cs typeface="Microsoft Sans Serif"/>
              </a:rPr>
              <a:t>р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13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о</a:t>
            </a:r>
            <a:r>
              <a:rPr sz="1000" spc="-5" dirty="0">
                <a:latin typeface="Microsoft Sans Serif"/>
                <a:cs typeface="Microsoft Sans Serif"/>
              </a:rPr>
              <a:t>т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200" b="1" dirty="0">
                <a:solidFill>
                  <a:srgbClr val="932824"/>
                </a:solidFill>
                <a:latin typeface="Arial"/>
                <a:cs typeface="Arial"/>
              </a:rPr>
              <a:t>50</a:t>
            </a:r>
            <a:r>
              <a:rPr sz="1200" b="1" spc="-7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т</a:t>
            </a:r>
            <a:r>
              <a:rPr sz="1000" dirty="0">
                <a:solidFill>
                  <a:srgbClr val="932824"/>
                </a:solidFill>
                <a:latin typeface="Microsoft Sans Serif"/>
                <a:cs typeface="Microsoft Sans Serif"/>
              </a:rPr>
              <a:t>ы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с</a:t>
            </a:r>
            <a:r>
              <a:rPr sz="1000" spc="15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д</a:t>
            </a:r>
            <a:r>
              <a:rPr sz="1000" spc="-5" dirty="0">
                <a:latin typeface="Microsoft Sans Serif"/>
                <a:cs typeface="Microsoft Sans Serif"/>
              </a:rPr>
              <a:t>о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200" b="1" dirty="0">
                <a:solidFill>
                  <a:srgbClr val="932824"/>
                </a:solidFill>
                <a:latin typeface="Arial"/>
                <a:cs typeface="Arial"/>
              </a:rPr>
              <a:t>10</a:t>
            </a:r>
            <a:r>
              <a:rPr sz="1200" b="1" spc="-8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932824"/>
                </a:solidFill>
                <a:latin typeface="Microsoft Sans Serif"/>
                <a:cs typeface="Microsoft Sans Serif"/>
              </a:rPr>
              <a:t>м</a:t>
            </a:r>
            <a:r>
              <a:rPr sz="1000" dirty="0">
                <a:solidFill>
                  <a:srgbClr val="932824"/>
                </a:solidFill>
                <a:latin typeface="Microsoft Sans Serif"/>
                <a:cs typeface="Microsoft Sans Serif"/>
              </a:rPr>
              <a:t>л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н</a:t>
            </a:r>
            <a:r>
              <a:rPr sz="1000" spc="20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р</a:t>
            </a:r>
            <a:r>
              <a:rPr sz="1000" spc="-40" dirty="0">
                <a:solidFill>
                  <a:srgbClr val="932824"/>
                </a:solidFill>
                <a:latin typeface="Microsoft Sans Serif"/>
                <a:cs typeface="Microsoft Sans Serif"/>
              </a:rPr>
              <a:t>у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б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3578" y="3942905"/>
            <a:ext cx="437515" cy="454659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000" spc="-20" dirty="0">
                <a:latin typeface="Microsoft Sans Serif"/>
                <a:cs typeface="Microsoft Sans Serif"/>
              </a:rPr>
              <a:t>Ставка</a:t>
            </a:r>
            <a:endParaRPr sz="1000">
              <a:latin typeface="Microsoft Sans Serif"/>
              <a:cs typeface="Microsoft Sans Serif"/>
            </a:endParaRPr>
          </a:p>
          <a:p>
            <a:pPr marL="26670">
              <a:lnSpc>
                <a:spcPct val="100000"/>
              </a:lnSpc>
              <a:spcBef>
                <a:spcPts val="484"/>
              </a:spcBef>
            </a:pPr>
            <a:r>
              <a:rPr sz="1000" spc="-25" dirty="0">
                <a:latin typeface="Microsoft Sans Serif"/>
                <a:cs typeface="Microsoft Sans Serif"/>
              </a:rPr>
              <a:t>Срок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7808" y="3921445"/>
            <a:ext cx="980440" cy="48387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1000" spc="-10" dirty="0">
                <a:latin typeface="Microsoft Sans Serif"/>
                <a:cs typeface="Microsoft Sans Serif"/>
              </a:rPr>
              <a:t>о</a:t>
            </a:r>
            <a:r>
              <a:rPr sz="1000" spc="-5" dirty="0">
                <a:latin typeface="Microsoft Sans Serif"/>
                <a:cs typeface="Microsoft Sans Serif"/>
              </a:rPr>
              <a:t>т</a:t>
            </a:r>
            <a:r>
              <a:rPr sz="1000" spc="30" dirty="0">
                <a:latin typeface="Microsoft Sans Serif"/>
                <a:cs typeface="Microsoft Sans Serif"/>
              </a:rPr>
              <a:t> </a:t>
            </a:r>
            <a:r>
              <a:rPr sz="1200" b="1" spc="-65" dirty="0">
                <a:solidFill>
                  <a:srgbClr val="932824"/>
                </a:solidFill>
                <a:latin typeface="Arial"/>
                <a:cs typeface="Arial"/>
              </a:rPr>
              <a:t>1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1</a:t>
            </a:r>
            <a:r>
              <a:rPr sz="1000" b="1" spc="-5" dirty="0">
                <a:solidFill>
                  <a:srgbClr val="932824"/>
                </a:solidFill>
                <a:latin typeface="Arial"/>
                <a:cs typeface="Arial"/>
              </a:rPr>
              <a:t>%</a:t>
            </a:r>
            <a:r>
              <a:rPr sz="1000" b="1" spc="-2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г</a:t>
            </a:r>
            <a:r>
              <a:rPr sz="1000" spc="-10" dirty="0">
                <a:latin typeface="Microsoft Sans Serif"/>
                <a:cs typeface="Microsoft Sans Serif"/>
              </a:rPr>
              <a:t>о</a:t>
            </a:r>
            <a:r>
              <a:rPr sz="1000" spc="-15" dirty="0">
                <a:latin typeface="Microsoft Sans Serif"/>
                <a:cs typeface="Microsoft Sans Serif"/>
              </a:rPr>
              <a:t>д</a:t>
            </a:r>
            <a:r>
              <a:rPr sz="1000" spc="-10" dirty="0">
                <a:latin typeface="Microsoft Sans Serif"/>
                <a:cs typeface="Microsoft Sans Serif"/>
              </a:rPr>
              <a:t>ов</a:t>
            </a:r>
            <a:r>
              <a:rPr sz="1000" spc="-5" dirty="0">
                <a:latin typeface="Microsoft Sans Serif"/>
                <a:cs typeface="Microsoft Sans Serif"/>
              </a:rPr>
              <a:t>ых</a:t>
            </a:r>
            <a:endParaRPr sz="1000">
              <a:latin typeface="Microsoft Sans Serif"/>
              <a:cs typeface="Microsoft Sans Serif"/>
            </a:endParaRPr>
          </a:p>
          <a:p>
            <a:pPr marL="145415">
              <a:lnSpc>
                <a:spcPct val="100000"/>
              </a:lnSpc>
              <a:spcBef>
                <a:spcPts val="365"/>
              </a:spcBef>
            </a:pPr>
            <a:r>
              <a:rPr sz="1000" spc="-15" dirty="0">
                <a:latin typeface="Microsoft Sans Serif"/>
                <a:cs typeface="Microsoft Sans Serif"/>
              </a:rPr>
              <a:t>д</a:t>
            </a:r>
            <a:r>
              <a:rPr sz="1000" spc="-5" dirty="0">
                <a:latin typeface="Microsoft Sans Serif"/>
                <a:cs typeface="Microsoft Sans Serif"/>
              </a:rPr>
              <a:t>о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200" b="1" dirty="0">
                <a:solidFill>
                  <a:srgbClr val="932824"/>
                </a:solidFill>
                <a:latin typeface="Arial"/>
                <a:cs typeface="Arial"/>
              </a:rPr>
              <a:t>3</a:t>
            </a:r>
            <a:r>
              <a:rPr sz="1200" b="1" spc="-7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932824"/>
                </a:solidFill>
                <a:latin typeface="Microsoft Sans Serif"/>
                <a:cs typeface="Microsoft Sans Serif"/>
              </a:rPr>
              <a:t>л</a:t>
            </a:r>
            <a:r>
              <a:rPr sz="10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е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т</a:t>
            </a:r>
            <a:endParaRPr sz="1000">
              <a:latin typeface="Microsoft Sans Serif"/>
              <a:cs typeface="Microsoft Sans Serif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328608" y="3047936"/>
            <a:ext cx="3248025" cy="1397635"/>
            <a:chOff x="2328608" y="3047936"/>
            <a:chExt cx="3248025" cy="1397635"/>
          </a:xfrm>
        </p:grpSpPr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0195" y="3049523"/>
              <a:ext cx="3244596" cy="1394460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2330195" y="3049523"/>
              <a:ext cx="3244850" cy="1394460"/>
            </a:xfrm>
            <a:custGeom>
              <a:avLst/>
              <a:gdLst/>
              <a:ahLst/>
              <a:cxnLst/>
              <a:rect l="l" t="t" r="r" b="b"/>
              <a:pathLst>
                <a:path w="3244850" h="1394460">
                  <a:moveTo>
                    <a:pt x="0" y="1394460"/>
                  </a:moveTo>
                  <a:lnTo>
                    <a:pt x="3244596" y="1394460"/>
                  </a:lnTo>
                  <a:lnTo>
                    <a:pt x="3244596" y="0"/>
                  </a:lnTo>
                  <a:lnTo>
                    <a:pt x="0" y="0"/>
                  </a:lnTo>
                  <a:lnTo>
                    <a:pt x="0" y="1394460"/>
                  </a:lnTo>
                  <a:close/>
                </a:path>
              </a:pathLst>
            </a:custGeom>
            <a:ln w="31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463545" y="3089529"/>
            <a:ext cx="2973070" cy="430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" algn="ctr">
              <a:lnSpc>
                <a:spcPts val="14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9C674E"/>
                </a:solidFill>
                <a:latin typeface="Arial"/>
                <a:cs typeface="Arial"/>
              </a:rPr>
              <a:t>ЭКСПРЕСС-ФРАНШИЗА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869"/>
              </a:lnSpc>
            </a:pPr>
            <a:r>
              <a:rPr sz="800" spc="-5" dirty="0">
                <a:latin typeface="Microsoft Sans Serif"/>
                <a:cs typeface="Microsoft Sans Serif"/>
              </a:rPr>
              <a:t>на</a:t>
            </a:r>
            <a:r>
              <a:rPr sz="800" spc="1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пополнение</a:t>
            </a:r>
            <a:r>
              <a:rPr sz="800" spc="3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ОС,</a:t>
            </a:r>
            <a:r>
              <a:rPr sz="800" spc="2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финансирование</a:t>
            </a:r>
            <a:r>
              <a:rPr sz="800" spc="2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текущей</a:t>
            </a:r>
            <a:r>
              <a:rPr sz="800" spc="2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деятельности</a:t>
            </a:r>
            <a:r>
              <a:rPr sz="800" spc="-1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в</a:t>
            </a:r>
            <a:endParaRPr sz="800">
              <a:latin typeface="Microsoft Sans Serif"/>
              <a:cs typeface="Microsoft Sans Serif"/>
            </a:endParaRPr>
          </a:p>
          <a:p>
            <a:pPr marL="1270" algn="ctr">
              <a:lnSpc>
                <a:spcPts val="910"/>
              </a:lnSpc>
            </a:pPr>
            <a:r>
              <a:rPr sz="800" spc="-15" dirty="0">
                <a:latin typeface="Microsoft Sans Serif"/>
                <a:cs typeface="Microsoft Sans Serif"/>
              </a:rPr>
              <a:t>рамках</a:t>
            </a:r>
            <a:r>
              <a:rPr sz="800" spc="2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приобретения</a:t>
            </a:r>
            <a:r>
              <a:rPr sz="800" spc="4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и </a:t>
            </a:r>
            <a:r>
              <a:rPr sz="800" spc="-5" dirty="0">
                <a:latin typeface="Microsoft Sans Serif"/>
                <a:cs typeface="Microsoft Sans Serif"/>
              </a:rPr>
              <a:t>развития</a:t>
            </a:r>
            <a:r>
              <a:rPr sz="800" spc="1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деятельности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по</a:t>
            </a:r>
            <a:r>
              <a:rPr sz="800" spc="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франшизе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23158" y="3711213"/>
            <a:ext cx="473075" cy="6864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indent="7620" algn="just">
              <a:lnSpc>
                <a:spcPct val="143600"/>
              </a:lnSpc>
              <a:spcBef>
                <a:spcPts val="130"/>
              </a:spcBef>
            </a:pPr>
            <a:r>
              <a:rPr sz="1000" spc="-10" dirty="0">
                <a:latin typeface="Microsoft Sans Serif"/>
                <a:cs typeface="Microsoft Sans Serif"/>
              </a:rPr>
              <a:t>Ра</a:t>
            </a:r>
            <a:r>
              <a:rPr sz="1000" spc="-50" dirty="0">
                <a:latin typeface="Microsoft Sans Serif"/>
                <a:cs typeface="Microsoft Sans Serif"/>
              </a:rPr>
              <a:t>з</a:t>
            </a:r>
            <a:r>
              <a:rPr sz="1000" spc="-35" dirty="0">
                <a:latin typeface="Microsoft Sans Serif"/>
                <a:cs typeface="Microsoft Sans Serif"/>
              </a:rPr>
              <a:t>м</a:t>
            </a:r>
            <a:r>
              <a:rPr sz="1000" spc="-10" dirty="0">
                <a:latin typeface="Microsoft Sans Serif"/>
                <a:cs typeface="Microsoft Sans Serif"/>
              </a:rPr>
              <a:t>е</a:t>
            </a:r>
            <a:r>
              <a:rPr sz="1000" spc="-5" dirty="0">
                <a:latin typeface="Microsoft Sans Serif"/>
                <a:cs typeface="Microsoft Sans Serif"/>
              </a:rPr>
              <a:t>р  </a:t>
            </a:r>
            <a:r>
              <a:rPr sz="1000" spc="-20" dirty="0">
                <a:latin typeface="Microsoft Sans Serif"/>
                <a:cs typeface="Microsoft Sans Serif"/>
              </a:rPr>
              <a:t>Ставка </a:t>
            </a:r>
            <a:r>
              <a:rPr sz="1000" spc="-254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Срок</a:t>
            </a:r>
            <a:endParaRPr sz="1000">
              <a:latin typeface="Microsoft Sans Serif"/>
              <a:cs typeface="Microsoft Sans Serif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5640260" y="3046412"/>
            <a:ext cx="3261995" cy="1390015"/>
            <a:chOff x="5640260" y="3046412"/>
            <a:chExt cx="3261995" cy="1390015"/>
          </a:xfrm>
        </p:grpSpPr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641847" y="3048000"/>
              <a:ext cx="3258311" cy="1386840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5641847" y="3048000"/>
              <a:ext cx="3258820" cy="1386840"/>
            </a:xfrm>
            <a:custGeom>
              <a:avLst/>
              <a:gdLst/>
              <a:ahLst/>
              <a:cxnLst/>
              <a:rect l="l" t="t" r="r" b="b"/>
              <a:pathLst>
                <a:path w="3258820" h="1386839">
                  <a:moveTo>
                    <a:pt x="0" y="1386840"/>
                  </a:moveTo>
                  <a:lnTo>
                    <a:pt x="3258311" y="1386840"/>
                  </a:lnTo>
                  <a:lnTo>
                    <a:pt x="3258311" y="0"/>
                  </a:lnTo>
                  <a:lnTo>
                    <a:pt x="0" y="0"/>
                  </a:lnTo>
                  <a:lnTo>
                    <a:pt x="0" y="1386840"/>
                  </a:lnTo>
                  <a:close/>
                </a:path>
              </a:pathLst>
            </a:custGeom>
            <a:ln w="31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5743702" y="3089529"/>
            <a:ext cx="3057525" cy="485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9C674E"/>
                </a:solidFill>
                <a:latin typeface="Arial"/>
                <a:cs typeface="Arial"/>
              </a:rPr>
              <a:t>КРЕДИТОВАНИЕ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330"/>
              </a:lnSpc>
            </a:pPr>
            <a:r>
              <a:rPr sz="1200" b="1" spc="-5" dirty="0">
                <a:solidFill>
                  <a:srgbClr val="9C674E"/>
                </a:solidFill>
                <a:latin typeface="Arial"/>
                <a:cs typeface="Arial"/>
              </a:rPr>
              <a:t>ВЫСОКОТЕХНОЛОГИЧНЫХ</a:t>
            </a:r>
            <a:r>
              <a:rPr sz="1200" b="1" spc="-45" dirty="0">
                <a:solidFill>
                  <a:srgbClr val="9C674E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9C674E"/>
                </a:solidFill>
                <a:latin typeface="Arial"/>
                <a:cs typeface="Arial"/>
              </a:rPr>
              <a:t>КОМПАНИЙ</a:t>
            </a:r>
            <a:endParaRPr sz="1200">
              <a:latin typeface="Arial"/>
              <a:cs typeface="Arial"/>
            </a:endParaRPr>
          </a:p>
          <a:p>
            <a:pPr marL="635" algn="ctr">
              <a:lnSpc>
                <a:spcPts val="919"/>
              </a:lnSpc>
            </a:pPr>
            <a:r>
              <a:rPr sz="800" spc="-5" dirty="0">
                <a:latin typeface="Microsoft Sans Serif"/>
                <a:cs typeface="Microsoft Sans Serif"/>
              </a:rPr>
              <a:t>на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пополнение</a:t>
            </a:r>
            <a:r>
              <a:rPr sz="800" spc="2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ОС,</a:t>
            </a:r>
            <a:r>
              <a:rPr sz="800" spc="1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финансирование</a:t>
            </a:r>
            <a:r>
              <a:rPr sz="800" spc="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текущей</a:t>
            </a:r>
            <a:r>
              <a:rPr sz="800" spc="2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деят-ти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318884" y="3709517"/>
            <a:ext cx="473075" cy="68834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7620" algn="just">
              <a:lnSpc>
                <a:spcPct val="143900"/>
              </a:lnSpc>
              <a:spcBef>
                <a:spcPts val="135"/>
              </a:spcBef>
            </a:pPr>
            <a:r>
              <a:rPr sz="1000" spc="-10" dirty="0">
                <a:latin typeface="Microsoft Sans Serif"/>
                <a:cs typeface="Microsoft Sans Serif"/>
              </a:rPr>
              <a:t>Ра</a:t>
            </a:r>
            <a:r>
              <a:rPr sz="1000" spc="-50" dirty="0">
                <a:latin typeface="Microsoft Sans Serif"/>
                <a:cs typeface="Microsoft Sans Serif"/>
              </a:rPr>
              <a:t>з</a:t>
            </a:r>
            <a:r>
              <a:rPr sz="1000" spc="-35" dirty="0">
                <a:latin typeface="Microsoft Sans Serif"/>
                <a:cs typeface="Microsoft Sans Serif"/>
              </a:rPr>
              <a:t>м</a:t>
            </a:r>
            <a:r>
              <a:rPr sz="1000" spc="-10" dirty="0">
                <a:latin typeface="Microsoft Sans Serif"/>
                <a:cs typeface="Microsoft Sans Serif"/>
              </a:rPr>
              <a:t>е</a:t>
            </a:r>
            <a:r>
              <a:rPr sz="1000" spc="-5" dirty="0">
                <a:latin typeface="Microsoft Sans Serif"/>
                <a:cs typeface="Microsoft Sans Serif"/>
              </a:rPr>
              <a:t>р  </a:t>
            </a:r>
            <a:r>
              <a:rPr sz="1000" spc="-20" dirty="0">
                <a:latin typeface="Microsoft Sans Serif"/>
                <a:cs typeface="Microsoft Sans Serif"/>
              </a:rPr>
              <a:t>Ставка </a:t>
            </a:r>
            <a:r>
              <a:rPr sz="1000" spc="-254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Срок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950456" y="3723844"/>
            <a:ext cx="1329690" cy="68326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sz="1000" spc="-10" dirty="0">
                <a:latin typeface="Microsoft Sans Serif"/>
                <a:cs typeface="Microsoft Sans Serif"/>
              </a:rPr>
              <a:t>о</a:t>
            </a:r>
            <a:r>
              <a:rPr sz="1000" spc="-5" dirty="0">
                <a:latin typeface="Microsoft Sans Serif"/>
                <a:cs typeface="Microsoft Sans Serif"/>
              </a:rPr>
              <a:t>т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200" b="1" dirty="0">
                <a:solidFill>
                  <a:srgbClr val="932824"/>
                </a:solidFill>
                <a:latin typeface="Arial"/>
                <a:cs typeface="Arial"/>
              </a:rPr>
              <a:t>10</a:t>
            </a:r>
            <a:r>
              <a:rPr sz="1200" b="1" spc="-5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д</a:t>
            </a:r>
            <a:r>
              <a:rPr sz="1000" spc="-5" dirty="0">
                <a:latin typeface="Microsoft Sans Serif"/>
                <a:cs typeface="Microsoft Sans Serif"/>
              </a:rPr>
              <a:t>о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200" b="1" dirty="0">
                <a:solidFill>
                  <a:srgbClr val="932824"/>
                </a:solidFill>
                <a:latin typeface="Arial"/>
                <a:cs typeface="Arial"/>
              </a:rPr>
              <a:t>500</a:t>
            </a:r>
            <a:r>
              <a:rPr sz="1200" b="1" spc="-8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932824"/>
                </a:solidFill>
                <a:latin typeface="Microsoft Sans Serif"/>
                <a:cs typeface="Microsoft Sans Serif"/>
              </a:rPr>
              <a:t>м</a:t>
            </a:r>
            <a:r>
              <a:rPr sz="1000" dirty="0">
                <a:solidFill>
                  <a:srgbClr val="932824"/>
                </a:solidFill>
                <a:latin typeface="Microsoft Sans Serif"/>
                <a:cs typeface="Microsoft Sans Serif"/>
              </a:rPr>
              <a:t>л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н</a:t>
            </a:r>
            <a:r>
              <a:rPr sz="1000" spc="20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р</a:t>
            </a:r>
            <a:r>
              <a:rPr sz="1000" spc="-40" dirty="0">
                <a:solidFill>
                  <a:srgbClr val="932824"/>
                </a:solidFill>
                <a:latin typeface="Microsoft Sans Serif"/>
                <a:cs typeface="Microsoft Sans Serif"/>
              </a:rPr>
              <a:t>у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б</a:t>
            </a:r>
            <a:endParaRPr sz="1000">
              <a:latin typeface="Microsoft Sans Serif"/>
              <a:cs typeface="Microsoft Sans Serif"/>
            </a:endParaRPr>
          </a:p>
          <a:p>
            <a:pPr marR="48895" algn="ctr">
              <a:lnSpc>
                <a:spcPct val="100000"/>
              </a:lnSpc>
              <a:spcBef>
                <a:spcPts val="235"/>
              </a:spcBef>
            </a:pP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3</a:t>
            </a:r>
            <a:r>
              <a:rPr sz="1000" b="1" spc="-5" dirty="0">
                <a:solidFill>
                  <a:srgbClr val="932824"/>
                </a:solidFill>
                <a:latin typeface="Arial"/>
                <a:cs typeface="Arial"/>
              </a:rPr>
              <a:t>%</a:t>
            </a:r>
            <a:r>
              <a:rPr sz="1000" b="1" spc="-4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годовых</a:t>
            </a:r>
            <a:endParaRPr sz="1000">
              <a:latin typeface="Microsoft Sans Serif"/>
              <a:cs typeface="Microsoft Sans Serif"/>
            </a:endParaRPr>
          </a:p>
          <a:p>
            <a:pPr marR="75565" algn="ctr">
              <a:lnSpc>
                <a:spcPct val="100000"/>
              </a:lnSpc>
              <a:spcBef>
                <a:spcPts val="380"/>
              </a:spcBef>
            </a:pPr>
            <a:r>
              <a:rPr sz="1000" spc="-15" dirty="0">
                <a:latin typeface="Microsoft Sans Serif"/>
                <a:cs typeface="Microsoft Sans Serif"/>
              </a:rPr>
              <a:t>д</a:t>
            </a:r>
            <a:r>
              <a:rPr sz="1000" spc="-5" dirty="0">
                <a:latin typeface="Microsoft Sans Serif"/>
                <a:cs typeface="Microsoft Sans Serif"/>
              </a:rPr>
              <a:t>о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3</a:t>
            </a:r>
            <a:r>
              <a:rPr sz="1200" b="1" spc="-6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932824"/>
                </a:solidFill>
                <a:latin typeface="Microsoft Sans Serif"/>
                <a:cs typeface="Microsoft Sans Serif"/>
              </a:rPr>
              <a:t>л</a:t>
            </a:r>
            <a:r>
              <a:rPr sz="10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е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т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537584" y="3726281"/>
            <a:ext cx="1494155" cy="669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885" marR="5080" indent="-83820">
              <a:lnSpc>
                <a:spcPct val="122300"/>
              </a:lnSpc>
              <a:spcBef>
                <a:spcPts val="100"/>
              </a:spcBef>
            </a:pPr>
            <a:r>
              <a:rPr sz="1000" spc="-5" dirty="0">
                <a:latin typeface="Microsoft Sans Serif"/>
                <a:cs typeface="Microsoft Sans Serif"/>
              </a:rPr>
              <a:t>от 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50</a:t>
            </a:r>
            <a:r>
              <a:rPr sz="1200" b="1" spc="-7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тыс</a:t>
            </a:r>
            <a:r>
              <a:rPr sz="1000" spc="10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до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10</a:t>
            </a:r>
            <a:r>
              <a:rPr sz="1200" b="1" spc="-7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932824"/>
                </a:solidFill>
                <a:latin typeface="Microsoft Sans Serif"/>
                <a:cs typeface="Microsoft Sans Serif"/>
              </a:rPr>
              <a:t>млн</a:t>
            </a:r>
            <a:r>
              <a:rPr sz="1000" spc="15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932824"/>
                </a:solidFill>
                <a:latin typeface="Microsoft Sans Serif"/>
                <a:cs typeface="Microsoft Sans Serif"/>
              </a:rPr>
              <a:t>руб </a:t>
            </a:r>
            <a:r>
              <a:rPr sz="1000" spc="-250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от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200" b="1" dirty="0">
                <a:solidFill>
                  <a:srgbClr val="932824"/>
                </a:solidFill>
                <a:latin typeface="Arial"/>
                <a:cs typeface="Arial"/>
              </a:rPr>
              <a:t>10,5</a:t>
            </a:r>
            <a:r>
              <a:rPr sz="1000" b="1" dirty="0">
                <a:solidFill>
                  <a:srgbClr val="932824"/>
                </a:solidFill>
                <a:latin typeface="Arial"/>
                <a:cs typeface="Arial"/>
              </a:rPr>
              <a:t>%</a:t>
            </a:r>
            <a:r>
              <a:rPr sz="1000" b="1" spc="-3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годовых</a:t>
            </a:r>
            <a:endParaRPr sz="1000">
              <a:latin typeface="Microsoft Sans Serif"/>
              <a:cs typeface="Microsoft Sans Serif"/>
            </a:endParaRPr>
          </a:p>
          <a:p>
            <a:pPr marL="191135">
              <a:lnSpc>
                <a:spcPct val="100000"/>
              </a:lnSpc>
              <a:spcBef>
                <a:spcPts val="110"/>
              </a:spcBef>
            </a:pPr>
            <a:r>
              <a:rPr sz="1000" spc="-15" dirty="0">
                <a:latin typeface="Microsoft Sans Serif"/>
                <a:cs typeface="Microsoft Sans Serif"/>
              </a:rPr>
              <a:t>д</a:t>
            </a:r>
            <a:r>
              <a:rPr sz="1000" spc="-5" dirty="0">
                <a:latin typeface="Microsoft Sans Serif"/>
                <a:cs typeface="Microsoft Sans Serif"/>
              </a:rPr>
              <a:t>о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3</a:t>
            </a:r>
            <a:r>
              <a:rPr sz="1200" b="1" spc="-6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932824"/>
                </a:solidFill>
                <a:latin typeface="Microsoft Sans Serif"/>
                <a:cs typeface="Microsoft Sans Serif"/>
              </a:rPr>
              <a:t>л</a:t>
            </a:r>
            <a:r>
              <a:rPr sz="10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е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т</a:t>
            </a:r>
            <a:endParaRPr sz="1000">
              <a:latin typeface="Microsoft Sans Serif"/>
              <a:cs typeface="Microsoft Sans Serif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062164" y="1603184"/>
            <a:ext cx="7902575" cy="1687195"/>
            <a:chOff x="1062164" y="1603184"/>
            <a:chExt cx="7902575" cy="1687195"/>
          </a:xfrm>
        </p:grpSpPr>
        <p:pic>
          <p:nvPicPr>
            <p:cNvPr id="26" name="object 2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140452" y="2805683"/>
              <a:ext cx="484631" cy="48463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79535" y="2805683"/>
              <a:ext cx="484631" cy="484631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839468" y="2804160"/>
              <a:ext cx="484631" cy="484631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63752" y="1604772"/>
              <a:ext cx="3436620" cy="1190244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1063752" y="1604772"/>
              <a:ext cx="3436620" cy="1190625"/>
            </a:xfrm>
            <a:custGeom>
              <a:avLst/>
              <a:gdLst/>
              <a:ahLst/>
              <a:cxnLst/>
              <a:rect l="l" t="t" r="r" b="b"/>
              <a:pathLst>
                <a:path w="3436620" h="1190625">
                  <a:moveTo>
                    <a:pt x="0" y="1190244"/>
                  </a:moveTo>
                  <a:lnTo>
                    <a:pt x="3436620" y="1190244"/>
                  </a:lnTo>
                  <a:lnTo>
                    <a:pt x="3436620" y="0"/>
                  </a:lnTo>
                  <a:lnTo>
                    <a:pt x="0" y="0"/>
                  </a:lnTo>
                  <a:lnTo>
                    <a:pt x="0" y="1190244"/>
                  </a:lnTo>
                  <a:close/>
                </a:path>
              </a:pathLst>
            </a:custGeom>
            <a:ln w="317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1198473" y="1645158"/>
            <a:ext cx="3178810" cy="320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ts val="14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9C674E"/>
                </a:solidFill>
                <a:latin typeface="Arial"/>
                <a:cs typeface="Arial"/>
              </a:rPr>
              <a:t>ЭКСПРЕСС-ОБОРОТНЫЙ</a:t>
            </a:r>
            <a:endParaRPr sz="1200">
              <a:latin typeface="Arial"/>
              <a:cs typeface="Arial"/>
            </a:endParaRPr>
          </a:p>
          <a:p>
            <a:pPr marR="5080" algn="ctr">
              <a:lnSpc>
                <a:spcPts val="919"/>
              </a:lnSpc>
            </a:pPr>
            <a:r>
              <a:rPr sz="800" spc="-5" dirty="0">
                <a:latin typeface="Microsoft Sans Serif"/>
                <a:cs typeface="Microsoft Sans Serif"/>
              </a:rPr>
              <a:t>на</a:t>
            </a:r>
            <a:r>
              <a:rPr sz="800" spc="1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пополнение</a:t>
            </a:r>
            <a:r>
              <a:rPr sz="800" spc="2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ОС,</a:t>
            </a:r>
            <a:r>
              <a:rPr sz="800" spc="2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финансирование</a:t>
            </a:r>
            <a:r>
              <a:rPr sz="800" spc="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текущей</a:t>
            </a:r>
            <a:r>
              <a:rPr sz="800" spc="3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деят-ти</a:t>
            </a:r>
            <a:r>
              <a:rPr sz="80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(без</a:t>
            </a:r>
            <a:r>
              <a:rPr sz="800" spc="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залога)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783333" y="2070402"/>
            <a:ext cx="461009" cy="67818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R="5080" indent="8255" algn="just">
              <a:lnSpc>
                <a:spcPct val="140900"/>
              </a:lnSpc>
              <a:spcBef>
                <a:spcPts val="165"/>
              </a:spcBef>
            </a:pPr>
            <a:r>
              <a:rPr sz="1000" spc="-10" dirty="0">
                <a:latin typeface="Microsoft Sans Serif"/>
                <a:cs typeface="Microsoft Sans Serif"/>
              </a:rPr>
              <a:t>Ра</a:t>
            </a:r>
            <a:r>
              <a:rPr sz="1000" spc="-50" dirty="0">
                <a:latin typeface="Microsoft Sans Serif"/>
                <a:cs typeface="Microsoft Sans Serif"/>
              </a:rPr>
              <a:t>з</a:t>
            </a:r>
            <a:r>
              <a:rPr sz="1000" spc="-35" dirty="0">
                <a:latin typeface="Microsoft Sans Serif"/>
                <a:cs typeface="Microsoft Sans Serif"/>
              </a:rPr>
              <a:t>м</a:t>
            </a:r>
            <a:r>
              <a:rPr sz="1000" spc="-10" dirty="0">
                <a:latin typeface="Microsoft Sans Serif"/>
                <a:cs typeface="Microsoft Sans Serif"/>
              </a:rPr>
              <a:t>е</a:t>
            </a:r>
            <a:r>
              <a:rPr sz="1000" spc="-5" dirty="0">
                <a:latin typeface="Microsoft Sans Serif"/>
                <a:cs typeface="Microsoft Sans Serif"/>
              </a:rPr>
              <a:t>р  </a:t>
            </a:r>
            <a:r>
              <a:rPr sz="1000" spc="-20" dirty="0">
                <a:latin typeface="Microsoft Sans Serif"/>
                <a:cs typeface="Microsoft Sans Serif"/>
              </a:rPr>
              <a:t>Ставка </a:t>
            </a:r>
            <a:r>
              <a:rPr sz="1000" spc="-254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Срок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15539" y="2107564"/>
            <a:ext cx="1487805" cy="648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260" marR="5080" indent="-48895">
              <a:lnSpc>
                <a:spcPct val="116799"/>
              </a:lnSpc>
              <a:spcBef>
                <a:spcPts val="100"/>
              </a:spcBef>
            </a:pPr>
            <a:r>
              <a:rPr sz="1000" spc="-10" dirty="0">
                <a:latin typeface="Microsoft Sans Serif"/>
                <a:cs typeface="Microsoft Sans Serif"/>
              </a:rPr>
              <a:t>о</a:t>
            </a:r>
            <a:r>
              <a:rPr sz="1000" spc="-5" dirty="0">
                <a:latin typeface="Microsoft Sans Serif"/>
                <a:cs typeface="Microsoft Sans Serif"/>
              </a:rPr>
              <a:t>т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50 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тыс</a:t>
            </a:r>
            <a:r>
              <a:rPr sz="1000" spc="15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д</a:t>
            </a:r>
            <a:r>
              <a:rPr sz="1000" spc="-5" dirty="0">
                <a:latin typeface="Microsoft Sans Serif"/>
                <a:cs typeface="Microsoft Sans Serif"/>
              </a:rPr>
              <a:t>о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10</a:t>
            </a:r>
            <a:r>
              <a:rPr sz="1200" b="1" spc="-7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932824"/>
                </a:solidFill>
                <a:latin typeface="Microsoft Sans Serif"/>
                <a:cs typeface="Microsoft Sans Serif"/>
              </a:rPr>
              <a:t>м</a:t>
            </a:r>
            <a:r>
              <a:rPr sz="1000" dirty="0">
                <a:solidFill>
                  <a:srgbClr val="932824"/>
                </a:solidFill>
                <a:latin typeface="Microsoft Sans Serif"/>
                <a:cs typeface="Microsoft Sans Serif"/>
              </a:rPr>
              <a:t>л</a:t>
            </a:r>
            <a:r>
              <a:rPr sz="10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н</a:t>
            </a:r>
            <a:r>
              <a:rPr sz="1000" spc="20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р</a:t>
            </a:r>
            <a:r>
              <a:rPr sz="1000" spc="-40" dirty="0">
                <a:solidFill>
                  <a:srgbClr val="932824"/>
                </a:solidFill>
                <a:latin typeface="Microsoft Sans Serif"/>
                <a:cs typeface="Microsoft Sans Serif"/>
              </a:rPr>
              <a:t>у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б  </a:t>
            </a:r>
            <a:r>
              <a:rPr sz="1000" spc="-5" dirty="0">
                <a:latin typeface="Microsoft Sans Serif"/>
                <a:cs typeface="Microsoft Sans Serif"/>
              </a:rPr>
              <a:t>от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200" b="1" dirty="0">
                <a:solidFill>
                  <a:srgbClr val="932824"/>
                </a:solidFill>
                <a:latin typeface="Arial"/>
                <a:cs typeface="Arial"/>
              </a:rPr>
              <a:t>10,25</a:t>
            </a:r>
            <a:r>
              <a:rPr sz="1000" b="1" dirty="0">
                <a:solidFill>
                  <a:srgbClr val="932824"/>
                </a:solidFill>
                <a:latin typeface="Arial"/>
                <a:cs typeface="Arial"/>
              </a:rPr>
              <a:t>%</a:t>
            </a:r>
            <a:r>
              <a:rPr sz="1000" b="1" spc="-5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годовых</a:t>
            </a:r>
            <a:endParaRPr sz="1000">
              <a:latin typeface="Microsoft Sans Serif"/>
              <a:cs typeface="Microsoft Sans Serif"/>
            </a:endParaRPr>
          </a:p>
          <a:p>
            <a:pPr marL="193040">
              <a:lnSpc>
                <a:spcPct val="100000"/>
              </a:lnSpc>
              <a:spcBef>
                <a:spcPts val="100"/>
              </a:spcBef>
            </a:pPr>
            <a:r>
              <a:rPr sz="1000" spc="-15" dirty="0">
                <a:latin typeface="Microsoft Sans Serif"/>
                <a:cs typeface="Microsoft Sans Serif"/>
              </a:rPr>
              <a:t>д</a:t>
            </a:r>
            <a:r>
              <a:rPr sz="1000" spc="-5" dirty="0">
                <a:latin typeface="Microsoft Sans Serif"/>
                <a:cs typeface="Microsoft Sans Serif"/>
              </a:rPr>
              <a:t>о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3</a:t>
            </a:r>
            <a:r>
              <a:rPr sz="1200" b="1" spc="-6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932824"/>
                </a:solidFill>
                <a:latin typeface="Microsoft Sans Serif"/>
                <a:cs typeface="Microsoft Sans Serif"/>
              </a:rPr>
              <a:t>л</a:t>
            </a:r>
            <a:r>
              <a:rPr sz="10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е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т</a:t>
            </a:r>
            <a:endParaRPr sz="1000">
              <a:latin typeface="Microsoft Sans Serif"/>
              <a:cs typeface="Microsoft Sans Serif"/>
            </a:endParaRPr>
          </a:p>
        </p:txBody>
      </p:sp>
      <p:pic>
        <p:nvPicPr>
          <p:cNvPr id="34" name="object 3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590288" y="1604772"/>
            <a:ext cx="3438143" cy="1199388"/>
          </a:xfrm>
          <a:prstGeom prst="rect">
            <a:avLst/>
          </a:prstGeom>
        </p:spPr>
      </p:pic>
      <p:sp>
        <p:nvSpPr>
          <p:cNvPr id="35" name="object 35"/>
          <p:cNvSpPr txBox="1"/>
          <p:nvPr/>
        </p:nvSpPr>
        <p:spPr>
          <a:xfrm>
            <a:off x="4590288" y="1604772"/>
            <a:ext cx="3438525" cy="1199515"/>
          </a:xfrm>
          <a:prstGeom prst="rect">
            <a:avLst/>
          </a:prstGeom>
          <a:ln w="3175">
            <a:solidFill>
              <a:srgbClr val="F1F1F1"/>
            </a:solidFill>
          </a:ln>
        </p:spPr>
        <p:txBody>
          <a:bodyPr vert="horz" wrap="square" lIns="0" tIns="52705" rIns="0" bIns="0" rtlCol="0">
            <a:spAutoFit/>
          </a:bodyPr>
          <a:lstStyle/>
          <a:p>
            <a:pPr marL="5715" algn="ctr">
              <a:lnSpc>
                <a:spcPts val="1400"/>
              </a:lnSpc>
              <a:spcBef>
                <a:spcPts val="415"/>
              </a:spcBef>
            </a:pPr>
            <a:r>
              <a:rPr sz="1200" b="1" spc="-10" dirty="0">
                <a:solidFill>
                  <a:srgbClr val="9C674E"/>
                </a:solidFill>
                <a:latin typeface="Arial"/>
                <a:cs typeface="Arial"/>
              </a:rPr>
              <a:t>ЭКСПРЕСС-ИНВЕСТ</a:t>
            </a:r>
            <a:endParaRPr sz="1200">
              <a:latin typeface="Arial"/>
              <a:cs typeface="Arial"/>
            </a:endParaRPr>
          </a:p>
          <a:p>
            <a:pPr marL="286385" marR="273685" indent="1905" algn="ctr">
              <a:lnSpc>
                <a:spcPts val="860"/>
              </a:lnSpc>
              <a:spcBef>
                <a:spcPts val="75"/>
              </a:spcBef>
            </a:pPr>
            <a:r>
              <a:rPr sz="800" spc="-5" dirty="0">
                <a:latin typeface="Microsoft Sans Serif"/>
                <a:cs typeface="Microsoft Sans Serif"/>
              </a:rPr>
              <a:t>на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инвестиционные</a:t>
            </a:r>
            <a:r>
              <a:rPr sz="800" spc="-1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цели</a:t>
            </a:r>
            <a:r>
              <a:rPr sz="800" spc="2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(приобретение</a:t>
            </a:r>
            <a:r>
              <a:rPr sz="800" spc="4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новых и бывших в 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употреблении</a:t>
            </a:r>
            <a:r>
              <a:rPr sz="800" spc="2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транспортных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средств;</a:t>
            </a:r>
            <a:r>
              <a:rPr sz="800" spc="-5" dirty="0">
                <a:latin typeface="Microsoft Sans Serif"/>
                <a:cs typeface="Microsoft Sans Serif"/>
              </a:rPr>
              <a:t> нового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оборудования)</a:t>
            </a:r>
            <a:endParaRPr sz="800">
              <a:latin typeface="Microsoft Sans Serif"/>
              <a:cs typeface="Microsoft Sans Serif"/>
            </a:endParaRPr>
          </a:p>
          <a:p>
            <a:pPr marL="721995" marR="481965" indent="7620">
              <a:lnSpc>
                <a:spcPct val="120700"/>
              </a:lnSpc>
              <a:spcBef>
                <a:spcPts val="325"/>
              </a:spcBef>
              <a:tabLst>
                <a:tab pos="1382395" algn="l"/>
                <a:tab pos="1462405" algn="l"/>
                <a:tab pos="1628775" algn="l"/>
              </a:tabLst>
            </a:pPr>
            <a:r>
              <a:rPr sz="1500" spc="-22" baseline="5555" dirty="0">
                <a:latin typeface="Microsoft Sans Serif"/>
                <a:cs typeface="Microsoft Sans Serif"/>
              </a:rPr>
              <a:t>Р</a:t>
            </a:r>
            <a:r>
              <a:rPr sz="1500" spc="-15" baseline="5555" dirty="0">
                <a:latin typeface="Microsoft Sans Serif"/>
                <a:cs typeface="Microsoft Sans Serif"/>
              </a:rPr>
              <a:t>а</a:t>
            </a:r>
            <a:r>
              <a:rPr sz="1500" spc="-75" baseline="5555" dirty="0">
                <a:latin typeface="Microsoft Sans Serif"/>
                <a:cs typeface="Microsoft Sans Serif"/>
              </a:rPr>
              <a:t>з</a:t>
            </a:r>
            <a:r>
              <a:rPr sz="1500" spc="-52" baseline="5555" dirty="0">
                <a:latin typeface="Microsoft Sans Serif"/>
                <a:cs typeface="Microsoft Sans Serif"/>
              </a:rPr>
              <a:t>м</a:t>
            </a:r>
            <a:r>
              <a:rPr sz="1500" spc="-15" baseline="5555" dirty="0">
                <a:latin typeface="Microsoft Sans Serif"/>
                <a:cs typeface="Microsoft Sans Serif"/>
              </a:rPr>
              <a:t>е</a:t>
            </a:r>
            <a:r>
              <a:rPr sz="1500" spc="-7" baseline="5555" dirty="0">
                <a:latin typeface="Microsoft Sans Serif"/>
                <a:cs typeface="Microsoft Sans Serif"/>
              </a:rPr>
              <a:t>р</a:t>
            </a:r>
            <a:r>
              <a:rPr sz="1500" baseline="5555" dirty="0">
                <a:latin typeface="Microsoft Sans Serif"/>
                <a:cs typeface="Microsoft Sans Serif"/>
              </a:rPr>
              <a:t>	</a:t>
            </a:r>
            <a:r>
              <a:rPr sz="1000" spc="-10" dirty="0">
                <a:latin typeface="Microsoft Sans Serif"/>
                <a:cs typeface="Microsoft Sans Serif"/>
              </a:rPr>
              <a:t>о</a:t>
            </a:r>
            <a:r>
              <a:rPr sz="1000" spc="-5" dirty="0">
                <a:latin typeface="Microsoft Sans Serif"/>
                <a:cs typeface="Microsoft Sans Serif"/>
              </a:rPr>
              <a:t>т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50</a:t>
            </a:r>
            <a:r>
              <a:rPr sz="1200" b="1" spc="-6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тыс</a:t>
            </a:r>
            <a:r>
              <a:rPr sz="1000" spc="15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д</a:t>
            </a:r>
            <a:r>
              <a:rPr sz="1000" spc="-5" dirty="0">
                <a:latin typeface="Microsoft Sans Serif"/>
                <a:cs typeface="Microsoft Sans Serif"/>
              </a:rPr>
              <a:t>о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10</a:t>
            </a:r>
            <a:r>
              <a:rPr sz="1200" b="1" spc="-8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932824"/>
                </a:solidFill>
                <a:latin typeface="Microsoft Sans Serif"/>
                <a:cs typeface="Microsoft Sans Serif"/>
              </a:rPr>
              <a:t>м</a:t>
            </a:r>
            <a:r>
              <a:rPr sz="1000" dirty="0">
                <a:solidFill>
                  <a:srgbClr val="932824"/>
                </a:solidFill>
                <a:latin typeface="Microsoft Sans Serif"/>
                <a:cs typeface="Microsoft Sans Serif"/>
              </a:rPr>
              <a:t>л</a:t>
            </a:r>
            <a:r>
              <a:rPr sz="10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н</a:t>
            </a:r>
            <a:r>
              <a:rPr sz="1000" spc="20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р</a:t>
            </a:r>
            <a:r>
              <a:rPr sz="1000" spc="-40" dirty="0">
                <a:solidFill>
                  <a:srgbClr val="932824"/>
                </a:solidFill>
                <a:latin typeface="Microsoft Sans Serif"/>
                <a:cs typeface="Microsoft Sans Serif"/>
              </a:rPr>
              <a:t>у</a:t>
            </a:r>
            <a:r>
              <a:rPr sz="1000" dirty="0">
                <a:solidFill>
                  <a:srgbClr val="932824"/>
                </a:solidFill>
                <a:latin typeface="Microsoft Sans Serif"/>
                <a:cs typeface="Microsoft Sans Serif"/>
              </a:rPr>
              <a:t>б</a:t>
            </a:r>
            <a:r>
              <a:rPr sz="10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*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*  </a:t>
            </a:r>
            <a:r>
              <a:rPr sz="1500" spc="-30" baseline="5555" dirty="0">
                <a:latin typeface="Microsoft Sans Serif"/>
                <a:cs typeface="Microsoft Sans Serif"/>
              </a:rPr>
              <a:t>Ставка		</a:t>
            </a:r>
            <a:r>
              <a:rPr sz="1000" spc="-5" dirty="0">
                <a:latin typeface="Microsoft Sans Serif"/>
                <a:cs typeface="Microsoft Sans Serif"/>
              </a:rPr>
              <a:t>от</a:t>
            </a:r>
            <a:r>
              <a:rPr sz="1000" spc="254" dirty="0">
                <a:latin typeface="Microsoft Sans Serif"/>
                <a:cs typeface="Microsoft Sans Serif"/>
              </a:rPr>
              <a:t> </a:t>
            </a:r>
            <a:r>
              <a:rPr sz="1200" b="1" dirty="0">
                <a:solidFill>
                  <a:srgbClr val="932824"/>
                </a:solidFill>
                <a:latin typeface="Arial"/>
                <a:cs typeface="Arial"/>
              </a:rPr>
              <a:t>10,25</a:t>
            </a:r>
            <a:r>
              <a:rPr sz="1000" b="1" dirty="0">
                <a:solidFill>
                  <a:srgbClr val="932824"/>
                </a:solidFill>
                <a:latin typeface="Arial"/>
                <a:cs typeface="Arial"/>
              </a:rPr>
              <a:t>%</a:t>
            </a:r>
            <a:r>
              <a:rPr sz="1000" b="1" spc="27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годовых 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Срок			</a:t>
            </a:r>
            <a:r>
              <a:rPr sz="1000" spc="-10" dirty="0">
                <a:latin typeface="Microsoft Sans Serif"/>
                <a:cs typeface="Microsoft Sans Serif"/>
              </a:rPr>
              <a:t>до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200" b="1" spc="-5" dirty="0">
                <a:solidFill>
                  <a:srgbClr val="932824"/>
                </a:solidFill>
                <a:latin typeface="Arial"/>
                <a:cs typeface="Arial"/>
              </a:rPr>
              <a:t>3</a:t>
            </a:r>
            <a:r>
              <a:rPr sz="1200" b="1" spc="-70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лет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45719" y="4757724"/>
            <a:ext cx="22072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**</a:t>
            </a:r>
            <a:r>
              <a:rPr sz="900" spc="5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залог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не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менее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50%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от </a:t>
            </a:r>
            <a:r>
              <a:rPr sz="9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суммы</a:t>
            </a:r>
            <a:r>
              <a:rPr sz="9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кредита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65759" y="1018032"/>
            <a:ext cx="4224655" cy="402590"/>
          </a:xfrm>
          <a:prstGeom prst="rect">
            <a:avLst/>
          </a:prstGeom>
          <a:ln w="9144">
            <a:solidFill>
              <a:srgbClr val="5F0000"/>
            </a:solidFill>
          </a:ln>
        </p:spPr>
        <p:txBody>
          <a:bodyPr vert="horz" wrap="square" lIns="0" tIns="99695" rIns="0" bIns="0" rtlCol="0">
            <a:spAutoFit/>
          </a:bodyPr>
          <a:lstStyle/>
          <a:p>
            <a:pPr marL="135255">
              <a:lnSpc>
                <a:spcPct val="100000"/>
              </a:lnSpc>
              <a:spcBef>
                <a:spcPts val="785"/>
              </a:spcBef>
            </a:pP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для</a:t>
            </a:r>
            <a:r>
              <a:rPr sz="1200" spc="3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субъектов</a:t>
            </a:r>
            <a:r>
              <a:rPr sz="12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малого</a:t>
            </a:r>
            <a:r>
              <a:rPr sz="12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и</a:t>
            </a:r>
            <a:r>
              <a:rPr sz="12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среднего</a:t>
            </a:r>
            <a:r>
              <a:rPr sz="12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предпринимательства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65759" y="883919"/>
            <a:ext cx="8383270" cy="0"/>
          </a:xfrm>
          <a:custGeom>
            <a:avLst/>
            <a:gdLst/>
            <a:ahLst/>
            <a:cxnLst/>
            <a:rect l="l" t="t" r="r" b="b"/>
            <a:pathLst>
              <a:path w="8383270">
                <a:moveTo>
                  <a:pt x="0" y="0"/>
                </a:moveTo>
                <a:lnTo>
                  <a:pt x="8383143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9" name="object 3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866758" y="4306341"/>
            <a:ext cx="228650" cy="83715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1475" y="3846576"/>
            <a:ext cx="1347216" cy="60350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66416" y="3846576"/>
            <a:ext cx="1341120" cy="60350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982211" y="3846576"/>
            <a:ext cx="1339596" cy="59740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396484" y="3840479"/>
            <a:ext cx="1341119" cy="60350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470903" y="1927860"/>
            <a:ext cx="1700784" cy="60350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690871" y="1924811"/>
            <a:ext cx="1700783" cy="60350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910839" y="1924811"/>
            <a:ext cx="1700784" cy="60350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466332" y="2612135"/>
            <a:ext cx="1705356" cy="603503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46047" y="2616707"/>
            <a:ext cx="1685544" cy="60350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809231" y="3840479"/>
            <a:ext cx="1362456" cy="60350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130808" y="1924811"/>
            <a:ext cx="1700784" cy="603504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2910839" y="2612135"/>
            <a:ext cx="1700784" cy="603503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448055" y="184409"/>
            <a:ext cx="335259" cy="594359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928217" y="318262"/>
            <a:ext cx="331787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-50" dirty="0"/>
              <a:t>ПОДДЕРЖКА</a:t>
            </a:r>
            <a:r>
              <a:rPr dirty="0"/>
              <a:t> </a:t>
            </a:r>
            <a:r>
              <a:rPr spc="-25" dirty="0"/>
              <a:t>ЭКСПОРТНО </a:t>
            </a:r>
            <a:r>
              <a:rPr spc="-20" dirty="0"/>
              <a:t> </a:t>
            </a:r>
            <a:r>
              <a:rPr spc="-10" dirty="0"/>
              <a:t>ОРИЕНТИРОВАННЫХ</a:t>
            </a:r>
            <a:r>
              <a:rPr spc="30" dirty="0"/>
              <a:t> </a:t>
            </a:r>
            <a:r>
              <a:rPr spc="-20" dirty="0"/>
              <a:t>ПРЕДПРИЯТИЙ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555360" y="317856"/>
            <a:ext cx="3321685" cy="53149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2068195">
              <a:lnSpc>
                <a:spcPct val="100000"/>
              </a:lnSpc>
              <a:spcBef>
                <a:spcPts val="310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10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exportcenter76.ru</a:t>
            </a:r>
            <a:endParaRPr sz="1100">
              <a:latin typeface="Microsoft Sans Serif"/>
              <a:cs typeface="Microsoft Sans Serif"/>
            </a:endParaRPr>
          </a:p>
          <a:p>
            <a:pPr marL="2068195">
              <a:lnSpc>
                <a:spcPts val="1240"/>
              </a:lnSpc>
              <a:spcBef>
                <a:spcPts val="210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10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7E7E7E"/>
                </a:solidFill>
                <a:latin typeface="Microsoft Sans Serif"/>
                <a:cs typeface="Microsoft Sans Serif"/>
              </a:rPr>
              <a:t>(4852)</a:t>
            </a:r>
            <a:r>
              <a:rPr sz="11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59-58-35</a:t>
            </a:r>
            <a:endParaRPr sz="1100">
              <a:latin typeface="Microsoft Sans Serif"/>
              <a:cs typeface="Microsoft Sans Serif"/>
            </a:endParaRPr>
          </a:p>
          <a:p>
            <a:pPr marL="12700">
              <a:lnSpc>
                <a:spcPts val="1000"/>
              </a:lnSpc>
            </a:pP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Центр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экспорта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Ярославской</a:t>
            </a:r>
            <a:r>
              <a:rPr sz="900" spc="-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7E7E7E"/>
                </a:solidFill>
                <a:latin typeface="Microsoft Sans Serif"/>
                <a:cs typeface="Microsoft Sans Serif"/>
              </a:rPr>
              <a:t>области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46047" y="2616707"/>
            <a:ext cx="1685925" cy="603885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71755" rIns="0" bIns="0" rtlCol="0">
            <a:spAutoFit/>
          </a:bodyPr>
          <a:lstStyle/>
          <a:p>
            <a:pPr marL="82550" marR="445770">
              <a:lnSpc>
                <a:spcPct val="80000"/>
              </a:lnSpc>
              <a:spcBef>
                <a:spcPts val="565"/>
              </a:spcBef>
            </a:pP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Участие 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в </a:t>
            </a:r>
            <a:r>
              <a:rPr sz="1200" spc="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35" dirty="0">
                <a:solidFill>
                  <a:srgbClr val="9C674E"/>
                </a:solidFill>
                <a:latin typeface="Microsoft Sans Serif"/>
                <a:cs typeface="Microsoft Sans Serif"/>
              </a:rPr>
              <a:t>м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е</a:t>
            </a:r>
            <a:r>
              <a:rPr sz="1200" spc="-50" dirty="0">
                <a:solidFill>
                  <a:srgbClr val="9C674E"/>
                </a:solidFill>
                <a:latin typeface="Microsoft Sans Serif"/>
                <a:cs typeface="Microsoft Sans Serif"/>
              </a:rPr>
              <a:t>ж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д</a:t>
            </a: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у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н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а</a:t>
            </a:r>
            <a:r>
              <a:rPr sz="1200" spc="5" dirty="0">
                <a:solidFill>
                  <a:srgbClr val="9C674E"/>
                </a:solidFill>
                <a:latin typeface="Microsoft Sans Serif"/>
                <a:cs typeface="Microsoft Sans Serif"/>
              </a:rPr>
              <a:t>р</a:t>
            </a: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о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д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н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ых 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выставках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82211" y="3846576"/>
            <a:ext cx="1339850" cy="597535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marL="66675" marR="45085">
              <a:lnSpc>
                <a:spcPct val="80000"/>
              </a:lnSpc>
            </a:pP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Транспортировка </a:t>
            </a:r>
            <a:r>
              <a:rPr sz="1200" spc="-30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продукции</a:t>
            </a:r>
            <a:r>
              <a:rPr sz="1200" spc="-15" dirty="0">
                <a:solidFill>
                  <a:srgbClr val="932824"/>
                </a:solidFill>
                <a:latin typeface="Microsoft Sans Serif"/>
                <a:cs typeface="Microsoft Sans Serif"/>
              </a:rPr>
              <a:t>*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690871" y="1924811"/>
            <a:ext cx="1701164" cy="603885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04139">
              <a:lnSpc>
                <a:spcPct val="100000"/>
              </a:lnSpc>
            </a:pP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Бизнес-миссии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30808" y="1924811"/>
            <a:ext cx="1701164" cy="603885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86995" rIns="0" bIns="0" rtlCol="0">
            <a:spAutoFit/>
          </a:bodyPr>
          <a:lstStyle/>
          <a:p>
            <a:pPr marL="93345" marR="460375">
              <a:lnSpc>
                <a:spcPts val="1150"/>
              </a:lnSpc>
              <a:spcBef>
                <a:spcPts val="685"/>
              </a:spcBef>
            </a:pP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Со</a:t>
            </a: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п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ро</a:t>
            </a: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в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о</a:t>
            </a:r>
            <a:r>
              <a:rPr sz="1200" spc="-65" dirty="0">
                <a:solidFill>
                  <a:srgbClr val="9C674E"/>
                </a:solidFill>
                <a:latin typeface="Microsoft Sans Serif"/>
                <a:cs typeface="Microsoft Sans Serif"/>
              </a:rPr>
              <a:t>ж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д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е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н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и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е  </a:t>
            </a: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экспортного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контракта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10839" y="1924811"/>
            <a:ext cx="1701164" cy="603885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74930" rIns="0" bIns="0" rtlCol="0">
            <a:spAutoFit/>
          </a:bodyPr>
          <a:lstStyle/>
          <a:p>
            <a:pPr marL="101600" marR="487045">
              <a:lnSpc>
                <a:spcPct val="80000"/>
              </a:lnSpc>
              <a:spcBef>
                <a:spcPts val="590"/>
              </a:spcBef>
            </a:pP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Поиск 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и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подбор </a:t>
            </a:r>
            <a:r>
              <a:rPr sz="1200" spc="-30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иностранного 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покупателя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470903" y="1927860"/>
            <a:ext cx="1701164" cy="603885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marL="99695">
              <a:lnSpc>
                <a:spcPct val="100000"/>
              </a:lnSpc>
            </a:pP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Е-commerce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10839" y="2612135"/>
            <a:ext cx="1701164" cy="603885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76200" rIns="0" bIns="0" rtlCol="0">
            <a:spAutoFit/>
          </a:bodyPr>
          <a:lstStyle/>
          <a:p>
            <a:pPr marL="100330" marR="190500">
              <a:lnSpc>
                <a:spcPct val="80000"/>
              </a:lnSpc>
              <a:spcBef>
                <a:spcPts val="600"/>
              </a:spcBef>
            </a:pP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Комплексные </a:t>
            </a: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 программы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по 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развитию</a:t>
            </a:r>
            <a:r>
              <a:rPr sz="1200" spc="-4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экспорта</a:t>
            </a:r>
            <a:r>
              <a:rPr sz="1200" spc="-15" dirty="0">
                <a:solidFill>
                  <a:srgbClr val="932824"/>
                </a:solidFill>
                <a:latin typeface="Microsoft Sans Serif"/>
                <a:cs typeface="Microsoft Sans Serif"/>
              </a:rPr>
              <a:t>*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66416" y="3846576"/>
            <a:ext cx="1341120" cy="603885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75565" rIns="0" bIns="0" rtlCol="0">
            <a:spAutoFit/>
          </a:bodyPr>
          <a:lstStyle/>
          <a:p>
            <a:pPr marL="85725" marR="18415" algn="just">
              <a:lnSpc>
                <a:spcPct val="80100"/>
              </a:lnSpc>
              <a:spcBef>
                <a:spcPts val="595"/>
              </a:spcBef>
            </a:pP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Оформление </a:t>
            </a: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м/н </a:t>
            </a:r>
            <a:r>
              <a:rPr sz="1200" spc="-30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т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о</a:t>
            </a: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в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ар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н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ых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55" dirty="0">
                <a:solidFill>
                  <a:srgbClr val="9C674E"/>
                </a:solidFill>
                <a:latin typeface="Microsoft Sans Serif"/>
                <a:cs typeface="Microsoft Sans Serif"/>
              </a:rPr>
              <a:t>з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н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а</a:t>
            </a:r>
            <a:r>
              <a:rPr sz="1200" spc="-65" dirty="0">
                <a:solidFill>
                  <a:srgbClr val="9C674E"/>
                </a:solidFill>
                <a:latin typeface="Microsoft Sans Serif"/>
                <a:cs typeface="Microsoft Sans Serif"/>
              </a:rPr>
              <a:t>к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о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в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, 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патентов</a:t>
            </a:r>
            <a:r>
              <a:rPr sz="12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*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41475" y="3846576"/>
            <a:ext cx="1347470" cy="603885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29539">
              <a:lnSpc>
                <a:spcPct val="100000"/>
              </a:lnSpc>
            </a:pP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Сертификация</a:t>
            </a:r>
            <a:r>
              <a:rPr sz="12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*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466332" y="2612135"/>
            <a:ext cx="1705610" cy="603885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85090" rIns="0" bIns="0" rtlCol="0">
            <a:spAutoFit/>
          </a:bodyPr>
          <a:lstStyle/>
          <a:p>
            <a:pPr marL="92710" marR="241935">
              <a:lnSpc>
                <a:spcPct val="80100"/>
              </a:lnSpc>
              <a:spcBef>
                <a:spcPts val="670"/>
              </a:spcBef>
            </a:pP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Поиск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российского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 поставщика по 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запросу</a:t>
            </a:r>
            <a:r>
              <a:rPr sz="1200" spc="-6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импортера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65759" y="1018032"/>
            <a:ext cx="6033770" cy="402590"/>
          </a:xfrm>
          <a:prstGeom prst="rect">
            <a:avLst/>
          </a:prstGeom>
          <a:ln w="9144">
            <a:solidFill>
              <a:srgbClr val="5F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135255" marR="1356360">
              <a:lnSpc>
                <a:spcPts val="1300"/>
              </a:lnSpc>
              <a:spcBef>
                <a:spcPts val="295"/>
              </a:spcBef>
            </a:pP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для</a:t>
            </a:r>
            <a:r>
              <a:rPr sz="12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экспортно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ориентированных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субъектов</a:t>
            </a: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малого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и</a:t>
            </a:r>
            <a:r>
              <a:rPr sz="12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среднего 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предпринимательства,</a:t>
            </a:r>
            <a:r>
              <a:rPr sz="1200" spc="-3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бесплатно/софинансирование</a:t>
            </a:r>
            <a:r>
              <a:rPr sz="12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*</a:t>
            </a:r>
            <a:r>
              <a:rPr sz="1200" spc="-35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(до</a:t>
            </a: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 30%)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396484" y="3840479"/>
            <a:ext cx="1341120" cy="603885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89535" marR="144780">
              <a:lnSpc>
                <a:spcPct val="80000"/>
              </a:lnSpc>
            </a:pPr>
            <a:r>
              <a:rPr sz="1200" spc="5" dirty="0">
                <a:solidFill>
                  <a:srgbClr val="9C674E"/>
                </a:solidFill>
                <a:latin typeface="Microsoft Sans Serif"/>
                <a:cs typeface="Microsoft Sans Serif"/>
              </a:rPr>
              <a:t>М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ар</a:t>
            </a:r>
            <a:r>
              <a:rPr sz="1200" spc="-65" dirty="0">
                <a:solidFill>
                  <a:srgbClr val="9C674E"/>
                </a:solidFill>
                <a:latin typeface="Microsoft Sans Serif"/>
                <a:cs typeface="Microsoft Sans Serif"/>
              </a:rPr>
              <a:t>к</a:t>
            </a:r>
            <a:r>
              <a:rPr sz="1200" spc="-35" dirty="0">
                <a:solidFill>
                  <a:srgbClr val="9C674E"/>
                </a:solidFill>
                <a:latin typeface="Microsoft Sans Serif"/>
                <a:cs typeface="Microsoft Sans Serif"/>
              </a:rPr>
              <a:t>е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т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и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н</a:t>
            </a:r>
            <a:r>
              <a:rPr sz="1200" spc="-60" dirty="0">
                <a:solidFill>
                  <a:srgbClr val="9C674E"/>
                </a:solidFill>
                <a:latin typeface="Microsoft Sans Serif"/>
                <a:cs typeface="Microsoft Sans Serif"/>
              </a:rPr>
              <a:t>г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о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в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ые  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исследования</a:t>
            </a:r>
            <a:r>
              <a:rPr sz="12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*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809231" y="3840479"/>
            <a:ext cx="1362710" cy="603885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43815">
              <a:lnSpc>
                <a:spcPct val="100000"/>
              </a:lnSpc>
            </a:pP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Консультирование</a:t>
            </a:r>
            <a:endParaRPr sz="1200">
              <a:latin typeface="Microsoft Sans Serif"/>
              <a:cs typeface="Microsoft Sans Serif"/>
            </a:endParaRPr>
          </a:p>
        </p:txBody>
      </p:sp>
      <p:pic>
        <p:nvPicPr>
          <p:cNvPr id="30" name="object 3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5772906" y="248407"/>
            <a:ext cx="1600198" cy="478536"/>
          </a:xfrm>
          <a:prstGeom prst="rect">
            <a:avLst/>
          </a:prstGeom>
        </p:spPr>
      </p:pic>
      <p:sp>
        <p:nvSpPr>
          <p:cNvPr id="31" name="object 31"/>
          <p:cNvSpPr txBox="1"/>
          <p:nvPr/>
        </p:nvSpPr>
        <p:spPr>
          <a:xfrm>
            <a:off x="762406" y="1594865"/>
            <a:ext cx="215011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35" dirty="0">
                <a:solidFill>
                  <a:srgbClr val="932824"/>
                </a:solidFill>
                <a:latin typeface="Microsoft Sans Serif"/>
                <a:cs typeface="Microsoft Sans Serif"/>
              </a:rPr>
              <a:t>КОМПЛЕКСНЫЕ</a:t>
            </a:r>
            <a:r>
              <a:rPr sz="1400" spc="-25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400" spc="-35" dirty="0">
                <a:solidFill>
                  <a:srgbClr val="932824"/>
                </a:solidFill>
                <a:latin typeface="Microsoft Sans Serif"/>
                <a:cs typeface="Microsoft Sans Serif"/>
              </a:rPr>
              <a:t>УСЛУГИ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62406" y="3470605"/>
            <a:ext cx="264541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solidFill>
                  <a:srgbClr val="932824"/>
                </a:solidFill>
                <a:latin typeface="Microsoft Sans Serif"/>
                <a:cs typeface="Microsoft Sans Serif"/>
              </a:rPr>
              <a:t>САМОСТОЯТЕЛЬНЫЕ</a:t>
            </a:r>
            <a:r>
              <a:rPr sz="14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400" spc="-35" dirty="0">
                <a:solidFill>
                  <a:srgbClr val="932824"/>
                </a:solidFill>
                <a:latin typeface="Microsoft Sans Serif"/>
                <a:cs typeface="Microsoft Sans Serif"/>
              </a:rPr>
              <a:t>УСЛУГИ</a:t>
            </a:r>
            <a:endParaRPr sz="1400">
              <a:latin typeface="Microsoft Sans Serif"/>
              <a:cs typeface="Microsoft Sans Serif"/>
            </a:endParaRPr>
          </a:p>
        </p:txBody>
      </p:sp>
      <p:pic>
        <p:nvPicPr>
          <p:cNvPr id="33" name="object 3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4698491" y="2616707"/>
            <a:ext cx="1693164" cy="603504"/>
          </a:xfrm>
          <a:prstGeom prst="rect">
            <a:avLst/>
          </a:prstGeom>
        </p:spPr>
      </p:pic>
      <p:sp>
        <p:nvSpPr>
          <p:cNvPr id="34" name="object 34"/>
          <p:cNvSpPr txBox="1"/>
          <p:nvPr/>
        </p:nvSpPr>
        <p:spPr>
          <a:xfrm>
            <a:off x="4698491" y="2616707"/>
            <a:ext cx="1693545" cy="603885"/>
          </a:xfrm>
          <a:prstGeom prst="rect">
            <a:avLst/>
          </a:prstGeom>
          <a:ln w="9144">
            <a:solidFill>
              <a:srgbClr val="F1F1F1"/>
            </a:solidFill>
          </a:ln>
        </p:spPr>
        <p:txBody>
          <a:bodyPr vert="horz" wrap="square" lIns="0" tIns="74295" rIns="0" bIns="0" rtlCol="0">
            <a:spAutoFit/>
          </a:bodyPr>
          <a:lstStyle/>
          <a:p>
            <a:pPr marL="99695" marR="547370">
              <a:lnSpc>
                <a:spcPts val="1150"/>
              </a:lnSpc>
              <a:spcBef>
                <a:spcPts val="585"/>
              </a:spcBef>
            </a:pP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Переговоры 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с </a:t>
            </a:r>
            <a:r>
              <a:rPr sz="1200" spc="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и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н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ост</a:t>
            </a:r>
            <a:r>
              <a:rPr sz="1200" spc="5" dirty="0">
                <a:solidFill>
                  <a:srgbClr val="9C674E"/>
                </a:solidFill>
                <a:latin typeface="Microsoft Sans Serif"/>
                <a:cs typeface="Microsoft Sans Serif"/>
              </a:rPr>
              <a:t>р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а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н</a:t>
            </a: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н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ы</a:t>
            </a:r>
            <a:r>
              <a:rPr sz="1200" spc="-35" dirty="0">
                <a:solidFill>
                  <a:srgbClr val="9C674E"/>
                </a:solidFill>
                <a:latin typeface="Microsoft Sans Serif"/>
                <a:cs typeface="Microsoft Sans Serif"/>
              </a:rPr>
              <a:t>м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и  </a:t>
            </a: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покупателями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65759" y="883919"/>
            <a:ext cx="8383270" cy="0"/>
          </a:xfrm>
          <a:custGeom>
            <a:avLst/>
            <a:gdLst/>
            <a:ahLst/>
            <a:cxnLst/>
            <a:rect l="l" t="t" r="r" b="b"/>
            <a:pathLst>
              <a:path w="8383270">
                <a:moveTo>
                  <a:pt x="0" y="0"/>
                </a:moveTo>
                <a:lnTo>
                  <a:pt x="8383143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object 36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8832215" y="4306341"/>
            <a:ext cx="228650" cy="83715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8055" y="184404"/>
            <a:ext cx="335259" cy="59436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28217" y="424941"/>
            <a:ext cx="284988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ИМУЩЕСТВЕННАЯ</a:t>
            </a:r>
            <a:r>
              <a:rPr spc="5" dirty="0"/>
              <a:t> </a:t>
            </a:r>
            <a:r>
              <a:rPr spc="-50" dirty="0"/>
              <a:t>ПОДДЕРЖКА</a:t>
            </a: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31464" y="372796"/>
            <a:ext cx="1715330" cy="30750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165047" y="1186434"/>
            <a:ext cx="1602105" cy="351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Б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И</a:t>
            </a:r>
            <a:r>
              <a:rPr sz="1200" spc="-45" dirty="0">
                <a:solidFill>
                  <a:srgbClr val="9C674E"/>
                </a:solidFill>
                <a:latin typeface="Microsoft Sans Serif"/>
                <a:cs typeface="Microsoft Sans Serif"/>
              </a:rPr>
              <a:t>З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Н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ЕС</a:t>
            </a:r>
            <a:r>
              <a:rPr sz="12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-ИН</a:t>
            </a:r>
            <a:r>
              <a:rPr sz="1200" spc="-100" dirty="0">
                <a:solidFill>
                  <a:srgbClr val="9C674E"/>
                </a:solidFill>
                <a:latin typeface="Microsoft Sans Serif"/>
                <a:cs typeface="Microsoft Sans Serif"/>
              </a:rPr>
              <a:t>К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У</a:t>
            </a: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Б</a:t>
            </a:r>
            <a:r>
              <a:rPr sz="1200" spc="-95" dirty="0">
                <a:solidFill>
                  <a:srgbClr val="9C674E"/>
                </a:solidFill>
                <a:latin typeface="Microsoft Sans Serif"/>
                <a:cs typeface="Microsoft Sans Serif"/>
              </a:rPr>
              <a:t>А</a:t>
            </a:r>
            <a:r>
              <a:rPr sz="1200" spc="-40" dirty="0">
                <a:solidFill>
                  <a:srgbClr val="9C674E"/>
                </a:solidFill>
                <a:latin typeface="Microsoft Sans Serif"/>
                <a:cs typeface="Microsoft Sans Serif"/>
              </a:rPr>
              <a:t>Т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ОР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900" dirty="0">
                <a:solidFill>
                  <a:srgbClr val="898988"/>
                </a:solidFill>
                <a:latin typeface="Microsoft Sans Serif"/>
                <a:cs typeface="Microsoft Sans Serif"/>
              </a:rPr>
              <a:t>Ярославль,</a:t>
            </a:r>
            <a:r>
              <a:rPr sz="900" spc="-30" dirty="0">
                <a:solidFill>
                  <a:srgbClr val="898988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898988"/>
                </a:solidFill>
                <a:latin typeface="Microsoft Sans Serif"/>
                <a:cs typeface="Microsoft Sans Serif"/>
              </a:rPr>
              <a:t>ул.</a:t>
            </a:r>
            <a:r>
              <a:rPr sz="900" spc="-5" dirty="0">
                <a:solidFill>
                  <a:srgbClr val="898988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898988"/>
                </a:solidFill>
                <a:latin typeface="Microsoft Sans Serif"/>
                <a:cs typeface="Microsoft Sans Serif"/>
              </a:rPr>
              <a:t>Чехова,</a:t>
            </a:r>
            <a:r>
              <a:rPr sz="900" spc="-5" dirty="0">
                <a:solidFill>
                  <a:srgbClr val="898988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898988"/>
                </a:solidFill>
                <a:latin typeface="Microsoft Sans Serif"/>
                <a:cs typeface="Microsoft Sans Serif"/>
              </a:rPr>
              <a:t>2</a:t>
            </a:r>
            <a:endParaRPr sz="900">
              <a:latin typeface="Microsoft Sans Serif"/>
              <a:cs typeface="Microsoft Sans Serif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45770" y="1699803"/>
            <a:ext cx="287668" cy="283499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614172" y="1648967"/>
            <a:ext cx="2612390" cy="2420620"/>
            <a:chOff x="614172" y="1648967"/>
            <a:chExt cx="2612390" cy="2420620"/>
          </a:xfrm>
        </p:grpSpPr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23316" y="1658111"/>
              <a:ext cx="2593848" cy="240182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618744" y="1653539"/>
              <a:ext cx="2603500" cy="2411095"/>
            </a:xfrm>
            <a:custGeom>
              <a:avLst/>
              <a:gdLst/>
              <a:ahLst/>
              <a:cxnLst/>
              <a:rect l="l" t="t" r="r" b="b"/>
              <a:pathLst>
                <a:path w="2603500" h="2411095">
                  <a:moveTo>
                    <a:pt x="0" y="2410968"/>
                  </a:moveTo>
                  <a:lnTo>
                    <a:pt x="2602992" y="2410968"/>
                  </a:lnTo>
                  <a:lnTo>
                    <a:pt x="2602992" y="0"/>
                  </a:lnTo>
                  <a:lnTo>
                    <a:pt x="0" y="0"/>
                  </a:lnTo>
                  <a:lnTo>
                    <a:pt x="0" y="2410968"/>
                  </a:lnTo>
                  <a:close/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36940" y="1060510"/>
            <a:ext cx="422361" cy="495816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6429502" y="1632965"/>
            <a:ext cx="1510030" cy="421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стоимость</a:t>
            </a:r>
            <a:r>
              <a:rPr sz="1200" spc="-5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аренды</a:t>
            </a:r>
            <a:r>
              <a:rPr sz="12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315" dirty="0">
                <a:solidFill>
                  <a:srgbClr val="7E7E7E"/>
                </a:solidFill>
                <a:latin typeface="Microsoft Sans Serif"/>
                <a:cs typeface="Microsoft Sans Serif"/>
              </a:rPr>
              <a:t>– </a:t>
            </a:r>
            <a:r>
              <a:rPr sz="1200" spc="-30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от</a:t>
            </a:r>
            <a:r>
              <a:rPr sz="1200" spc="-5" dirty="0">
                <a:solidFill>
                  <a:srgbClr val="932824"/>
                </a:solidFill>
                <a:latin typeface="Microsoft Sans Serif"/>
                <a:cs typeface="Microsoft Sans Serif"/>
              </a:rPr>
              <a:t> </a:t>
            </a:r>
            <a:r>
              <a:rPr sz="1400" b="1" spc="-5" dirty="0">
                <a:solidFill>
                  <a:srgbClr val="932824"/>
                </a:solidFill>
                <a:latin typeface="Arial"/>
                <a:cs typeface="Arial"/>
              </a:rPr>
              <a:t>150</a:t>
            </a:r>
            <a:r>
              <a:rPr sz="1400" b="1" spc="-7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руб./м</a:t>
            </a:r>
            <a:r>
              <a:rPr sz="1200" spc="-15" baseline="24305" dirty="0">
                <a:solidFill>
                  <a:srgbClr val="932824"/>
                </a:solidFill>
                <a:latin typeface="Microsoft Sans Serif"/>
                <a:cs typeface="Microsoft Sans Serif"/>
              </a:rPr>
              <a:t>2</a:t>
            </a:r>
            <a:endParaRPr sz="1200" baseline="24305">
              <a:latin typeface="Microsoft Sans Serif"/>
              <a:cs typeface="Microsoft Sans Serif"/>
            </a:endParaRPr>
          </a:p>
        </p:txBody>
      </p:sp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056376" y="1696278"/>
            <a:ext cx="306323" cy="310763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3542665" y="1629232"/>
            <a:ext cx="2859405" cy="672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9415">
              <a:lnSpc>
                <a:spcPts val="1440"/>
              </a:lnSpc>
              <a:spcBef>
                <a:spcPts val="100"/>
              </a:spcBef>
            </a:pPr>
            <a:r>
              <a:rPr sz="12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площадь для</a:t>
            </a:r>
            <a:r>
              <a:rPr sz="12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сдачи</a:t>
            </a:r>
            <a:endParaRPr sz="1200">
              <a:latin typeface="Microsoft Sans Serif"/>
              <a:cs typeface="Microsoft Sans Serif"/>
            </a:endParaRPr>
          </a:p>
          <a:p>
            <a:pPr marL="399415">
              <a:lnSpc>
                <a:spcPts val="1680"/>
              </a:lnSpc>
            </a:pPr>
            <a:r>
              <a:rPr sz="1200" dirty="0">
                <a:solidFill>
                  <a:srgbClr val="7E7E7E"/>
                </a:solidFill>
                <a:latin typeface="Microsoft Sans Serif"/>
                <a:cs typeface="Microsoft Sans Serif"/>
              </a:rPr>
              <a:t>в</a:t>
            </a:r>
            <a:r>
              <a:rPr sz="12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аренду </a:t>
            </a:r>
            <a:r>
              <a:rPr sz="1200" spc="315" dirty="0">
                <a:solidFill>
                  <a:srgbClr val="7E7E7E"/>
                </a:solidFill>
                <a:latin typeface="Microsoft Sans Serif"/>
                <a:cs typeface="Microsoft Sans Serif"/>
              </a:rPr>
              <a:t>–</a:t>
            </a:r>
            <a:r>
              <a:rPr sz="12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400" b="1" dirty="0">
                <a:solidFill>
                  <a:srgbClr val="9C674E"/>
                </a:solidFill>
                <a:latin typeface="Arial"/>
                <a:cs typeface="Arial"/>
              </a:rPr>
              <a:t>1,244</a:t>
            </a:r>
            <a:r>
              <a:rPr sz="1400" b="1" spc="-90" dirty="0">
                <a:solidFill>
                  <a:srgbClr val="9C674E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тыс. </a:t>
            </a: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м</a:t>
            </a:r>
            <a:r>
              <a:rPr sz="1200" spc="-22" baseline="24305" dirty="0">
                <a:solidFill>
                  <a:srgbClr val="9C674E"/>
                </a:solidFill>
                <a:latin typeface="Microsoft Sans Serif"/>
                <a:cs typeface="Microsoft Sans Serif"/>
              </a:rPr>
              <a:t>2</a:t>
            </a:r>
            <a:endParaRPr sz="1200" baseline="24305">
              <a:latin typeface="Microsoft Sans Serif"/>
              <a:cs typeface="Microsoft Sans Serif"/>
            </a:endParaRPr>
          </a:p>
          <a:p>
            <a:pPr marL="38100">
              <a:lnSpc>
                <a:spcPct val="100000"/>
              </a:lnSpc>
              <a:spcBef>
                <a:spcPts val="715"/>
              </a:spcBef>
            </a:pPr>
            <a:r>
              <a:rPr sz="1050" dirty="0">
                <a:solidFill>
                  <a:srgbClr val="9C674E"/>
                </a:solidFill>
                <a:latin typeface="Microsoft Sans Serif"/>
                <a:cs typeface="Microsoft Sans Serif"/>
              </a:rPr>
              <a:t>офисные</a:t>
            </a:r>
            <a:r>
              <a:rPr sz="1050" spc="-2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05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помещения</a:t>
            </a:r>
            <a:r>
              <a:rPr sz="1050" spc="-4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050" dirty="0">
                <a:solidFill>
                  <a:srgbClr val="9C674E"/>
                </a:solidFill>
                <a:latin typeface="Microsoft Sans Serif"/>
                <a:cs typeface="Microsoft Sans Serif"/>
              </a:rPr>
              <a:t>от</a:t>
            </a:r>
            <a:r>
              <a:rPr sz="105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050" dirty="0">
                <a:solidFill>
                  <a:srgbClr val="9C674E"/>
                </a:solidFill>
                <a:latin typeface="Microsoft Sans Serif"/>
                <a:cs typeface="Microsoft Sans Serif"/>
              </a:rPr>
              <a:t>2</a:t>
            </a:r>
            <a:r>
              <a:rPr sz="1050" spc="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050" dirty="0">
                <a:solidFill>
                  <a:srgbClr val="9C674E"/>
                </a:solidFill>
                <a:latin typeface="Microsoft Sans Serif"/>
                <a:cs typeface="Microsoft Sans Serif"/>
              </a:rPr>
              <a:t>до</a:t>
            </a:r>
            <a:r>
              <a:rPr sz="1050" spc="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050" dirty="0">
                <a:solidFill>
                  <a:srgbClr val="9C674E"/>
                </a:solidFill>
                <a:latin typeface="Microsoft Sans Serif"/>
                <a:cs typeface="Microsoft Sans Serif"/>
              </a:rPr>
              <a:t>8 </a:t>
            </a:r>
            <a:r>
              <a:rPr sz="105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рабочих</a:t>
            </a:r>
            <a:r>
              <a:rPr sz="105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05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мест</a:t>
            </a:r>
            <a:endParaRPr sz="105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105"/>
              </a:spcBef>
            </a:pPr>
            <a:r>
              <a:rPr dirty="0"/>
              <a:t>полностью</a:t>
            </a:r>
            <a:r>
              <a:rPr spc="-35" dirty="0"/>
              <a:t> </a:t>
            </a:r>
            <a:r>
              <a:rPr spc="-5" dirty="0"/>
              <a:t>оборудованы</a:t>
            </a:r>
            <a:r>
              <a:rPr dirty="0"/>
              <a:t> </a:t>
            </a:r>
            <a:r>
              <a:rPr spc="-5" dirty="0"/>
              <a:t>мебелью,</a:t>
            </a:r>
            <a:r>
              <a:rPr dirty="0"/>
              <a:t> офисной</a:t>
            </a:r>
            <a:r>
              <a:rPr spc="-10" dirty="0"/>
              <a:t> техникой,</a:t>
            </a:r>
            <a:r>
              <a:rPr spc="-20" dirty="0"/>
              <a:t> </a:t>
            </a:r>
            <a:r>
              <a:rPr dirty="0"/>
              <a:t>телефон,</a:t>
            </a:r>
            <a:r>
              <a:rPr spc="-10" dirty="0"/>
              <a:t> </a:t>
            </a:r>
            <a:r>
              <a:rPr spc="-5" dirty="0"/>
              <a:t>интернет</a:t>
            </a:r>
          </a:p>
          <a:p>
            <a:pPr>
              <a:lnSpc>
                <a:spcPct val="100000"/>
              </a:lnSpc>
            </a:pPr>
            <a:endParaRPr sz="1200"/>
          </a:p>
          <a:p>
            <a:pPr marL="50800">
              <a:lnSpc>
                <a:spcPct val="100000"/>
              </a:lnSpc>
              <a:spcBef>
                <a:spcPts val="830"/>
              </a:spcBef>
            </a:pPr>
            <a:r>
              <a:rPr sz="1200" spc="-15" dirty="0"/>
              <a:t>Дополнительные</a:t>
            </a:r>
            <a:r>
              <a:rPr sz="1200" spc="-60" dirty="0"/>
              <a:t> </a:t>
            </a:r>
            <a:r>
              <a:rPr sz="1200" spc="-10" dirty="0"/>
              <a:t>услуги:</a:t>
            </a:r>
            <a:endParaRPr sz="1200"/>
          </a:p>
          <a:p>
            <a:pPr marL="129539" indent="-79375">
              <a:lnSpc>
                <a:spcPct val="100000"/>
              </a:lnSpc>
              <a:spcBef>
                <a:spcPts val="555"/>
              </a:spcBef>
              <a:buChar char="•"/>
              <a:tabLst>
                <a:tab pos="130175" algn="l"/>
              </a:tabLst>
            </a:pPr>
            <a:r>
              <a:rPr sz="1000" spc="-20" dirty="0">
                <a:solidFill>
                  <a:srgbClr val="7E7E7E"/>
                </a:solidFill>
              </a:rPr>
              <a:t>Коворкинг-центр</a:t>
            </a:r>
            <a:r>
              <a:rPr sz="1000" spc="20" dirty="0">
                <a:solidFill>
                  <a:srgbClr val="7E7E7E"/>
                </a:solidFill>
              </a:rPr>
              <a:t> </a:t>
            </a:r>
            <a:r>
              <a:rPr sz="1000" spc="-5" dirty="0">
                <a:solidFill>
                  <a:srgbClr val="7E7E7E"/>
                </a:solidFill>
              </a:rPr>
              <a:t>(47</a:t>
            </a:r>
            <a:r>
              <a:rPr sz="1000" spc="-25" dirty="0">
                <a:solidFill>
                  <a:srgbClr val="7E7E7E"/>
                </a:solidFill>
              </a:rPr>
              <a:t> </a:t>
            </a:r>
            <a:r>
              <a:rPr sz="1000" spc="-10" dirty="0">
                <a:solidFill>
                  <a:srgbClr val="7E7E7E"/>
                </a:solidFill>
              </a:rPr>
              <a:t>м</a:t>
            </a:r>
            <a:r>
              <a:rPr sz="975" spc="-15" baseline="25641" dirty="0">
                <a:solidFill>
                  <a:srgbClr val="7E7E7E"/>
                </a:solidFill>
              </a:rPr>
              <a:t>2</a:t>
            </a:r>
            <a:r>
              <a:rPr sz="1000" spc="-10" dirty="0">
                <a:solidFill>
                  <a:srgbClr val="7E7E7E"/>
                </a:solidFill>
              </a:rPr>
              <a:t>)</a:t>
            </a:r>
            <a:endParaRPr sz="1000"/>
          </a:p>
          <a:p>
            <a:pPr marL="50800" marR="1312545">
              <a:lnSpc>
                <a:spcPct val="100000"/>
              </a:lnSpc>
              <a:buChar char="•"/>
              <a:tabLst>
                <a:tab pos="130175" algn="l"/>
              </a:tabLst>
            </a:pPr>
            <a:r>
              <a:rPr sz="1000" spc="-15" dirty="0">
                <a:solidFill>
                  <a:srgbClr val="7E7E7E"/>
                </a:solidFill>
              </a:rPr>
              <a:t>Консультационные</a:t>
            </a:r>
            <a:r>
              <a:rPr sz="1000" spc="80" dirty="0">
                <a:solidFill>
                  <a:srgbClr val="7E7E7E"/>
                </a:solidFill>
              </a:rPr>
              <a:t> </a:t>
            </a:r>
            <a:r>
              <a:rPr sz="1000" spc="-15" dirty="0">
                <a:solidFill>
                  <a:srgbClr val="7E7E7E"/>
                </a:solidFill>
              </a:rPr>
              <a:t>услуги</a:t>
            </a:r>
            <a:r>
              <a:rPr sz="1000" spc="75" dirty="0">
                <a:solidFill>
                  <a:srgbClr val="7E7E7E"/>
                </a:solidFill>
              </a:rPr>
              <a:t> </a:t>
            </a:r>
            <a:r>
              <a:rPr sz="1000" spc="-10" dirty="0">
                <a:solidFill>
                  <a:srgbClr val="7E7E7E"/>
                </a:solidFill>
              </a:rPr>
              <a:t>по</a:t>
            </a:r>
            <a:r>
              <a:rPr sz="1000" spc="5" dirty="0">
                <a:solidFill>
                  <a:srgbClr val="7E7E7E"/>
                </a:solidFill>
              </a:rPr>
              <a:t> </a:t>
            </a:r>
            <a:r>
              <a:rPr sz="1000" spc="-20" dirty="0">
                <a:solidFill>
                  <a:srgbClr val="7E7E7E"/>
                </a:solidFill>
              </a:rPr>
              <a:t>юридическим</a:t>
            </a:r>
            <a:r>
              <a:rPr sz="1000" spc="80" dirty="0">
                <a:solidFill>
                  <a:srgbClr val="7E7E7E"/>
                </a:solidFill>
              </a:rPr>
              <a:t> </a:t>
            </a:r>
            <a:r>
              <a:rPr sz="1000" spc="-15" dirty="0">
                <a:solidFill>
                  <a:srgbClr val="7E7E7E"/>
                </a:solidFill>
              </a:rPr>
              <a:t>вопросам</a:t>
            </a:r>
            <a:r>
              <a:rPr sz="1000" spc="15" dirty="0">
                <a:solidFill>
                  <a:srgbClr val="7E7E7E"/>
                </a:solidFill>
              </a:rPr>
              <a:t> </a:t>
            </a:r>
            <a:r>
              <a:rPr sz="1000" spc="-5" dirty="0">
                <a:solidFill>
                  <a:srgbClr val="7E7E7E"/>
                </a:solidFill>
              </a:rPr>
              <a:t>и </a:t>
            </a:r>
            <a:r>
              <a:rPr sz="1000" spc="-250" dirty="0">
                <a:solidFill>
                  <a:srgbClr val="7E7E7E"/>
                </a:solidFill>
              </a:rPr>
              <a:t> </a:t>
            </a:r>
            <a:r>
              <a:rPr sz="1000" spc="-15" dirty="0">
                <a:solidFill>
                  <a:srgbClr val="7E7E7E"/>
                </a:solidFill>
              </a:rPr>
              <a:t>бухгалтерскому</a:t>
            </a:r>
            <a:r>
              <a:rPr sz="1000" spc="30" dirty="0">
                <a:solidFill>
                  <a:srgbClr val="7E7E7E"/>
                </a:solidFill>
              </a:rPr>
              <a:t> </a:t>
            </a:r>
            <a:r>
              <a:rPr sz="1000" spc="-15" dirty="0">
                <a:solidFill>
                  <a:srgbClr val="7E7E7E"/>
                </a:solidFill>
              </a:rPr>
              <a:t>учету</a:t>
            </a:r>
            <a:endParaRPr sz="1000"/>
          </a:p>
          <a:p>
            <a:pPr marL="129539" indent="-79375">
              <a:lnSpc>
                <a:spcPct val="100000"/>
              </a:lnSpc>
              <a:spcBef>
                <a:spcPts val="5"/>
              </a:spcBef>
              <a:buChar char="•"/>
              <a:tabLst>
                <a:tab pos="130175" algn="l"/>
              </a:tabLst>
            </a:pPr>
            <a:r>
              <a:rPr sz="1000" spc="-15" dirty="0">
                <a:solidFill>
                  <a:srgbClr val="7E7E7E"/>
                </a:solidFill>
              </a:rPr>
              <a:t>Услуги</a:t>
            </a:r>
            <a:r>
              <a:rPr sz="1000" dirty="0">
                <a:solidFill>
                  <a:srgbClr val="7E7E7E"/>
                </a:solidFill>
              </a:rPr>
              <a:t> </a:t>
            </a:r>
            <a:r>
              <a:rPr sz="1000" spc="-15" dirty="0">
                <a:solidFill>
                  <a:srgbClr val="7E7E7E"/>
                </a:solidFill>
              </a:rPr>
              <a:t>копи-центра</a:t>
            </a:r>
            <a:endParaRPr sz="1000"/>
          </a:p>
          <a:p>
            <a:pPr marL="129539" indent="-79375">
              <a:lnSpc>
                <a:spcPct val="100000"/>
              </a:lnSpc>
              <a:buChar char="•"/>
              <a:tabLst>
                <a:tab pos="130175" algn="l"/>
              </a:tabLst>
            </a:pPr>
            <a:r>
              <a:rPr sz="1000" spc="-25" dirty="0">
                <a:solidFill>
                  <a:srgbClr val="7E7E7E"/>
                </a:solidFill>
              </a:rPr>
              <a:t>Комната</a:t>
            </a:r>
            <a:r>
              <a:rPr sz="1000" spc="5" dirty="0">
                <a:solidFill>
                  <a:srgbClr val="7E7E7E"/>
                </a:solidFill>
              </a:rPr>
              <a:t> </a:t>
            </a:r>
            <a:r>
              <a:rPr sz="1000" spc="-10" dirty="0">
                <a:solidFill>
                  <a:srgbClr val="7E7E7E"/>
                </a:solidFill>
              </a:rPr>
              <a:t>переговоров</a:t>
            </a:r>
            <a:r>
              <a:rPr sz="1000" dirty="0">
                <a:solidFill>
                  <a:srgbClr val="7E7E7E"/>
                </a:solidFill>
              </a:rPr>
              <a:t> </a:t>
            </a:r>
            <a:r>
              <a:rPr sz="1000" spc="-5" dirty="0">
                <a:solidFill>
                  <a:srgbClr val="7E7E7E"/>
                </a:solidFill>
              </a:rPr>
              <a:t>(до</a:t>
            </a:r>
            <a:r>
              <a:rPr sz="1000" spc="5" dirty="0">
                <a:solidFill>
                  <a:srgbClr val="7E7E7E"/>
                </a:solidFill>
              </a:rPr>
              <a:t> </a:t>
            </a:r>
            <a:r>
              <a:rPr sz="1000" spc="-5" dirty="0">
                <a:solidFill>
                  <a:srgbClr val="7E7E7E"/>
                </a:solidFill>
              </a:rPr>
              <a:t>20 </a:t>
            </a:r>
            <a:r>
              <a:rPr sz="1000" spc="-10" dirty="0">
                <a:solidFill>
                  <a:srgbClr val="7E7E7E"/>
                </a:solidFill>
              </a:rPr>
              <a:t>мест)</a:t>
            </a:r>
            <a:endParaRPr sz="1000"/>
          </a:p>
          <a:p>
            <a:pPr marL="129539" indent="-79375">
              <a:lnSpc>
                <a:spcPct val="100000"/>
              </a:lnSpc>
              <a:buChar char="•"/>
              <a:tabLst>
                <a:tab pos="130175" algn="l"/>
              </a:tabLst>
            </a:pPr>
            <a:r>
              <a:rPr sz="1000" spc="-20" dirty="0">
                <a:solidFill>
                  <a:srgbClr val="7E7E7E"/>
                </a:solidFill>
              </a:rPr>
              <a:t>Конференц-зал</a:t>
            </a:r>
            <a:r>
              <a:rPr sz="1000" spc="25" dirty="0">
                <a:solidFill>
                  <a:srgbClr val="7E7E7E"/>
                </a:solidFill>
              </a:rPr>
              <a:t> </a:t>
            </a:r>
            <a:r>
              <a:rPr sz="1000" spc="-10" dirty="0">
                <a:solidFill>
                  <a:srgbClr val="7E7E7E"/>
                </a:solidFill>
              </a:rPr>
              <a:t>(до</a:t>
            </a:r>
            <a:r>
              <a:rPr sz="1000" spc="15" dirty="0">
                <a:solidFill>
                  <a:srgbClr val="7E7E7E"/>
                </a:solidFill>
              </a:rPr>
              <a:t> </a:t>
            </a:r>
            <a:r>
              <a:rPr sz="1000" spc="-10" dirty="0">
                <a:solidFill>
                  <a:srgbClr val="7E7E7E"/>
                </a:solidFill>
              </a:rPr>
              <a:t>100</a:t>
            </a:r>
            <a:r>
              <a:rPr sz="1000" spc="-5" dirty="0">
                <a:solidFill>
                  <a:srgbClr val="7E7E7E"/>
                </a:solidFill>
              </a:rPr>
              <a:t> </a:t>
            </a:r>
            <a:r>
              <a:rPr sz="1000" spc="-10" dirty="0">
                <a:solidFill>
                  <a:srgbClr val="7E7E7E"/>
                </a:solidFill>
              </a:rPr>
              <a:t>мест)</a:t>
            </a: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7689342" y="286868"/>
            <a:ext cx="1172210" cy="44577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-10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6FC0"/>
                </a:solidFill>
                <a:latin typeface="Microsoft Sans Serif"/>
                <a:cs typeface="Microsoft Sans Serif"/>
              </a:rPr>
              <a:t>corpmsp76.ru</a:t>
            </a:r>
            <a:endParaRPr sz="1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7E7E7E"/>
                </a:solidFill>
                <a:latin typeface="Microsoft Sans Serif"/>
                <a:cs typeface="Microsoft Sans Serif"/>
              </a:rPr>
              <a:t>(4852)</a:t>
            </a:r>
            <a:r>
              <a:rPr sz="11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33-33-36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75232" y="4251959"/>
            <a:ext cx="6337300" cy="509270"/>
          </a:xfrm>
          <a:prstGeom prst="rect">
            <a:avLst/>
          </a:prstGeom>
          <a:ln w="9144">
            <a:solidFill>
              <a:srgbClr val="AE765D"/>
            </a:solidFill>
          </a:ln>
        </p:spPr>
        <p:txBody>
          <a:bodyPr vert="horz" wrap="square" lIns="0" tIns="97790" rIns="0" bIns="0" rtlCol="0">
            <a:spAutoFit/>
          </a:bodyPr>
          <a:lstStyle/>
          <a:p>
            <a:pPr marL="144145" marR="107314">
              <a:lnSpc>
                <a:spcPct val="100000"/>
              </a:lnSpc>
              <a:spcBef>
                <a:spcPts val="770"/>
              </a:spcBef>
              <a:tabLst>
                <a:tab pos="2631440" algn="l"/>
              </a:tabLst>
            </a:pPr>
            <a:r>
              <a:rPr sz="10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Ссылка</a:t>
            </a:r>
            <a:r>
              <a:rPr sz="1000" spc="3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на</a:t>
            </a:r>
            <a:r>
              <a:rPr sz="10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Перечни</a:t>
            </a:r>
            <a:r>
              <a:rPr sz="1000" spc="3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областного</a:t>
            </a:r>
            <a:r>
              <a:rPr sz="10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и</a:t>
            </a:r>
            <a:r>
              <a:rPr sz="10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муниципального</a:t>
            </a:r>
            <a:r>
              <a:rPr sz="1000" spc="6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имущества</a:t>
            </a:r>
            <a:r>
              <a:rPr sz="1000" spc="6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для</a:t>
            </a:r>
            <a:r>
              <a:rPr sz="1000" spc="3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предоставления</a:t>
            </a:r>
            <a:r>
              <a:rPr sz="1000" spc="4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в</a:t>
            </a:r>
            <a:r>
              <a:rPr sz="10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аренду</a:t>
            </a:r>
            <a:r>
              <a:rPr sz="1000" spc="5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СМиСП</a:t>
            </a:r>
            <a:r>
              <a:rPr sz="1000" spc="6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и </a:t>
            </a:r>
            <a:r>
              <a:rPr sz="1000" spc="-254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самозанятым</a:t>
            </a:r>
            <a:r>
              <a:rPr sz="1000" spc="4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на</a:t>
            </a:r>
            <a:r>
              <a:rPr sz="10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льготных</a:t>
            </a:r>
            <a:r>
              <a:rPr sz="1000" spc="7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условиях:	</a:t>
            </a:r>
            <a:r>
              <a:rPr sz="1000" spc="-5" dirty="0">
                <a:solidFill>
                  <a:srgbClr val="006FC0"/>
                </a:solidFill>
                <a:latin typeface="Microsoft Sans Serif"/>
                <a:cs typeface="Microsoft Sans Serif"/>
              </a:rPr>
              <a:t>yarregion.ru/depts/dugi/Pages/smsp/smsp_gl</a:t>
            </a:r>
            <a:endParaRPr sz="1000">
              <a:latin typeface="Microsoft Sans Serif"/>
              <a:cs typeface="Microsoft Sans Serif"/>
            </a:endParaRPr>
          </a:p>
        </p:txBody>
      </p:sp>
      <p:pic>
        <p:nvPicPr>
          <p:cNvPr id="17" name="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834384" y="4489703"/>
            <a:ext cx="240791" cy="242315"/>
          </a:xfrm>
          <a:prstGeom prst="rect">
            <a:avLst/>
          </a:prstGeom>
        </p:spPr>
      </p:pic>
      <p:sp>
        <p:nvSpPr>
          <p:cNvPr id="18" name="object 18"/>
          <p:cNvSpPr/>
          <p:nvPr/>
        </p:nvSpPr>
        <p:spPr>
          <a:xfrm>
            <a:off x="365759" y="883919"/>
            <a:ext cx="8383270" cy="0"/>
          </a:xfrm>
          <a:custGeom>
            <a:avLst/>
            <a:gdLst/>
            <a:ahLst/>
            <a:cxnLst/>
            <a:rect l="l" t="t" r="r" b="b"/>
            <a:pathLst>
              <a:path w="8383270">
                <a:moveTo>
                  <a:pt x="0" y="0"/>
                </a:moveTo>
                <a:lnTo>
                  <a:pt x="8383143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988564" y="1008888"/>
            <a:ext cx="5905500" cy="402590"/>
          </a:xfrm>
          <a:prstGeom prst="rect">
            <a:avLst/>
          </a:prstGeom>
          <a:ln w="9144">
            <a:solidFill>
              <a:srgbClr val="5F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101600" marR="49530">
              <a:lnSpc>
                <a:spcPts val="1300"/>
              </a:lnSpc>
              <a:spcBef>
                <a:spcPts val="305"/>
              </a:spcBef>
            </a:pP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для</a:t>
            </a:r>
            <a:r>
              <a:rPr sz="1200" spc="3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субъектов</a:t>
            </a:r>
            <a:r>
              <a:rPr sz="12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малого</a:t>
            </a:r>
            <a:r>
              <a:rPr sz="12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и</a:t>
            </a:r>
            <a:r>
              <a:rPr sz="1200" spc="3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среднего</a:t>
            </a:r>
            <a:r>
              <a:rPr sz="12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предпринимательства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и</a:t>
            </a:r>
            <a:r>
              <a:rPr sz="1200" spc="2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самозанятых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граждан, </a:t>
            </a:r>
            <a:r>
              <a:rPr sz="1200" spc="-30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срок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деятельности</a:t>
            </a:r>
            <a:r>
              <a:rPr sz="12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которых</a:t>
            </a:r>
            <a:r>
              <a:rPr sz="12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не</a:t>
            </a:r>
            <a:r>
              <a:rPr sz="12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превышает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3-х</a:t>
            </a:r>
            <a:r>
              <a:rPr sz="12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40" dirty="0">
                <a:solidFill>
                  <a:srgbClr val="585858"/>
                </a:solidFill>
                <a:latin typeface="Microsoft Sans Serif"/>
                <a:cs typeface="Microsoft Sans Serif"/>
              </a:rPr>
              <a:t>лет,</a:t>
            </a:r>
            <a:r>
              <a:rPr sz="12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на</a:t>
            </a:r>
            <a:r>
              <a:rPr sz="12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конкурсной</a:t>
            </a:r>
            <a:r>
              <a:rPr sz="12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основе</a:t>
            </a:r>
            <a:endParaRPr sz="1200">
              <a:latin typeface="Microsoft Sans Serif"/>
              <a:cs typeface="Microsoft Sans Serif"/>
            </a:endParaRPr>
          </a:p>
        </p:txBody>
      </p:sp>
      <p:pic>
        <p:nvPicPr>
          <p:cNvPr id="20" name="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866758" y="4306341"/>
            <a:ext cx="228650" cy="83715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8055" y="184404"/>
            <a:ext cx="335259" cy="59436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928217" y="424941"/>
            <a:ext cx="284988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ИМУЩЕСТВЕННАЯ</a:t>
            </a:r>
            <a:r>
              <a:rPr sz="14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400" spc="-50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ПОДДЕРЖКА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89342" y="286868"/>
            <a:ext cx="1172210" cy="44577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spc="-10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6FC0"/>
                </a:solidFill>
                <a:latin typeface="Microsoft Sans Serif"/>
                <a:cs typeface="Microsoft Sans Serif"/>
              </a:rPr>
              <a:t>corpmsp76.ru</a:t>
            </a:r>
            <a:endParaRPr sz="1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900" dirty="0">
                <a:solidFill>
                  <a:srgbClr val="CEAC9E"/>
                </a:solidFill>
                <a:latin typeface="Wingdings"/>
                <a:cs typeface="Wingdings"/>
              </a:rPr>
              <a:t></a:t>
            </a:r>
            <a:r>
              <a:rPr sz="900" dirty="0">
                <a:solidFill>
                  <a:srgbClr val="CEAC9E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7E7E7E"/>
                </a:solidFill>
                <a:latin typeface="Microsoft Sans Serif"/>
                <a:cs typeface="Microsoft Sans Serif"/>
              </a:rPr>
              <a:t>(4852)</a:t>
            </a:r>
            <a:r>
              <a:rPr sz="110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33-33-36</a:t>
            </a:r>
            <a:endParaRPr sz="1100">
              <a:latin typeface="Microsoft Sans Serif"/>
              <a:cs typeface="Microsoft Sans Serif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16656" y="1701326"/>
            <a:ext cx="286459" cy="28349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874261" y="1653285"/>
            <a:ext cx="1620520" cy="421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1435"/>
              </a:lnSpc>
              <a:spcBef>
                <a:spcPts val="100"/>
              </a:spcBef>
            </a:pPr>
            <a:r>
              <a:rPr sz="12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площадь</a:t>
            </a:r>
            <a:r>
              <a:rPr sz="12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7E7E7E"/>
                </a:solidFill>
                <a:latin typeface="Microsoft Sans Serif"/>
                <a:cs typeface="Microsoft Sans Serif"/>
              </a:rPr>
              <a:t>для </a:t>
            </a:r>
            <a:r>
              <a:rPr sz="12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сдачи</a:t>
            </a:r>
            <a:endParaRPr sz="1200">
              <a:latin typeface="Microsoft Sans Serif"/>
              <a:cs typeface="Microsoft Sans Serif"/>
            </a:endParaRPr>
          </a:p>
          <a:p>
            <a:pPr marL="38100">
              <a:lnSpc>
                <a:spcPts val="1675"/>
              </a:lnSpc>
            </a:pPr>
            <a:r>
              <a:rPr sz="1200" dirty="0">
                <a:solidFill>
                  <a:srgbClr val="7E7E7E"/>
                </a:solidFill>
                <a:latin typeface="Microsoft Sans Serif"/>
                <a:cs typeface="Microsoft Sans Serif"/>
              </a:rPr>
              <a:t>в</a:t>
            </a:r>
            <a:r>
              <a:rPr sz="12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аренду </a:t>
            </a:r>
            <a:r>
              <a:rPr sz="1200" spc="315" dirty="0">
                <a:solidFill>
                  <a:srgbClr val="7E7E7E"/>
                </a:solidFill>
                <a:latin typeface="Microsoft Sans Serif"/>
                <a:cs typeface="Microsoft Sans Serif"/>
              </a:rPr>
              <a:t>–</a:t>
            </a:r>
            <a:r>
              <a:rPr sz="12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400" b="1" spc="-5" dirty="0">
                <a:solidFill>
                  <a:srgbClr val="9C674E"/>
                </a:solidFill>
                <a:latin typeface="Arial"/>
                <a:cs typeface="Arial"/>
              </a:rPr>
              <a:t>43</a:t>
            </a:r>
            <a:r>
              <a:rPr sz="1400" b="1" spc="-35" dirty="0">
                <a:solidFill>
                  <a:srgbClr val="9C674E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9C674E"/>
                </a:solidFill>
                <a:latin typeface="Microsoft Sans Serif"/>
                <a:cs typeface="Microsoft Sans Serif"/>
              </a:rPr>
              <a:t>тыс.</a:t>
            </a:r>
            <a:r>
              <a:rPr sz="1200" spc="1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м</a:t>
            </a:r>
            <a:r>
              <a:rPr sz="1200" spc="-22" baseline="24305" dirty="0">
                <a:solidFill>
                  <a:srgbClr val="9C674E"/>
                </a:solidFill>
                <a:latin typeface="Microsoft Sans Serif"/>
                <a:cs typeface="Microsoft Sans Serif"/>
              </a:rPr>
              <a:t>2</a:t>
            </a:r>
            <a:endParaRPr sz="1200" baseline="24305">
              <a:latin typeface="Microsoft Sans Serif"/>
              <a:cs typeface="Microsoft Sans Serif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14172" y="1670304"/>
            <a:ext cx="2612390" cy="2421890"/>
            <a:chOff x="614172" y="1670304"/>
            <a:chExt cx="2612390" cy="2421890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3316" y="1679448"/>
              <a:ext cx="2593848" cy="2403348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618744" y="1674876"/>
              <a:ext cx="2603500" cy="2413000"/>
            </a:xfrm>
            <a:custGeom>
              <a:avLst/>
              <a:gdLst/>
              <a:ahLst/>
              <a:cxnLst/>
              <a:rect l="l" t="t" r="r" b="b"/>
              <a:pathLst>
                <a:path w="2603500" h="2413000">
                  <a:moveTo>
                    <a:pt x="0" y="2412492"/>
                  </a:moveTo>
                  <a:lnTo>
                    <a:pt x="2602992" y="2412492"/>
                  </a:lnTo>
                  <a:lnTo>
                    <a:pt x="2602992" y="0"/>
                  </a:lnTo>
                  <a:lnTo>
                    <a:pt x="0" y="0"/>
                  </a:lnTo>
                  <a:lnTo>
                    <a:pt x="0" y="2412492"/>
                  </a:lnTo>
                  <a:close/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237284" y="1179999"/>
            <a:ext cx="1713230" cy="37846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ПРОМПАРК</a:t>
            </a:r>
            <a:r>
              <a:rPr sz="1200" spc="-3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9C674E"/>
                </a:solidFill>
                <a:latin typeface="Microsoft Sans Serif"/>
                <a:cs typeface="Microsoft Sans Serif"/>
              </a:rPr>
              <a:t>«МАСТЕР»</a:t>
            </a:r>
            <a:endParaRPr sz="1200">
              <a:latin typeface="Microsoft Sans Serif"/>
              <a:cs typeface="Microsoft Sans Serif"/>
            </a:endParaRPr>
          </a:p>
          <a:p>
            <a:pPr marL="16510">
              <a:lnSpc>
                <a:spcPct val="100000"/>
              </a:lnSpc>
              <a:spcBef>
                <a:spcPts val="110"/>
              </a:spcBef>
            </a:pPr>
            <a:r>
              <a:rPr sz="900" spc="-5" dirty="0">
                <a:solidFill>
                  <a:srgbClr val="898988"/>
                </a:solidFill>
                <a:latin typeface="Microsoft Sans Serif"/>
                <a:cs typeface="Microsoft Sans Serif"/>
              </a:rPr>
              <a:t>Тутаев, </a:t>
            </a:r>
            <a:r>
              <a:rPr sz="900" dirty="0">
                <a:solidFill>
                  <a:srgbClr val="898988"/>
                </a:solidFill>
                <a:latin typeface="Microsoft Sans Serif"/>
                <a:cs typeface="Microsoft Sans Serif"/>
              </a:rPr>
              <a:t>ул.</a:t>
            </a:r>
            <a:r>
              <a:rPr sz="900" spc="-5" dirty="0">
                <a:solidFill>
                  <a:srgbClr val="898988"/>
                </a:solidFill>
                <a:latin typeface="Microsoft Sans Serif"/>
                <a:cs typeface="Microsoft Sans Serif"/>
              </a:rPr>
              <a:t> Промышленная, </a:t>
            </a:r>
            <a:r>
              <a:rPr sz="900" dirty="0">
                <a:solidFill>
                  <a:srgbClr val="898988"/>
                </a:solidFill>
                <a:latin typeface="Microsoft Sans Serif"/>
                <a:cs typeface="Microsoft Sans Serif"/>
              </a:rPr>
              <a:t>27</a:t>
            </a:r>
            <a:endParaRPr sz="900">
              <a:latin typeface="Microsoft Sans Serif"/>
              <a:cs typeface="Microsoft Sans Serif"/>
            </a:endParaRPr>
          </a:p>
        </p:txBody>
      </p:sp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32486" y="1150679"/>
            <a:ext cx="504352" cy="426585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3535171" y="2437892"/>
            <a:ext cx="4905375" cy="1399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9895" marR="239776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допустимый</a:t>
            </a:r>
            <a:r>
              <a:rPr sz="12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класс</a:t>
            </a:r>
            <a:r>
              <a:rPr sz="12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опасности </a:t>
            </a:r>
            <a:r>
              <a:rPr sz="1200" spc="-3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производств</a:t>
            </a:r>
            <a:r>
              <a:rPr sz="12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315" dirty="0">
                <a:solidFill>
                  <a:srgbClr val="7E7E7E"/>
                </a:solidFill>
                <a:latin typeface="Microsoft Sans Serif"/>
                <a:cs typeface="Microsoft Sans Serif"/>
              </a:rPr>
              <a:t>–</a:t>
            </a:r>
            <a:r>
              <a:rPr sz="120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9C674E"/>
                </a:solidFill>
                <a:latin typeface="Microsoft Sans Serif"/>
                <a:cs typeface="Microsoft Sans Serif"/>
              </a:rPr>
              <a:t>II,</a:t>
            </a:r>
            <a:r>
              <a:rPr sz="14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9C674E"/>
                </a:solidFill>
                <a:latin typeface="Microsoft Sans Serif"/>
                <a:cs typeface="Microsoft Sans Serif"/>
              </a:rPr>
              <a:t>III,</a:t>
            </a:r>
            <a:r>
              <a:rPr sz="1400" spc="-30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400" spc="-45" dirty="0">
                <a:solidFill>
                  <a:srgbClr val="9C674E"/>
                </a:solidFill>
                <a:latin typeface="Microsoft Sans Serif"/>
                <a:cs typeface="Microsoft Sans Serif"/>
              </a:rPr>
              <a:t>IV,</a:t>
            </a:r>
            <a:r>
              <a:rPr sz="1400" spc="-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9C674E"/>
                </a:solidFill>
                <a:latin typeface="Microsoft Sans Serif"/>
                <a:cs typeface="Microsoft Sans Serif"/>
              </a:rPr>
              <a:t>V</a:t>
            </a:r>
            <a:endParaRPr sz="14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200" spc="-15" dirty="0">
                <a:solidFill>
                  <a:srgbClr val="9C674E"/>
                </a:solidFill>
                <a:latin typeface="Microsoft Sans Serif"/>
                <a:cs typeface="Microsoft Sans Serif"/>
              </a:rPr>
              <a:t>Дополнительные</a:t>
            </a:r>
            <a:r>
              <a:rPr sz="1200" spc="-55" dirty="0">
                <a:solidFill>
                  <a:srgbClr val="9C674E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9C674E"/>
                </a:solidFill>
                <a:latin typeface="Microsoft Sans Serif"/>
                <a:cs typeface="Microsoft Sans Serif"/>
              </a:rPr>
              <a:t>услуги:</a:t>
            </a:r>
            <a:endParaRPr sz="1200">
              <a:latin typeface="Microsoft Sans Serif"/>
              <a:cs typeface="Microsoft Sans Serif"/>
            </a:endParaRPr>
          </a:p>
          <a:p>
            <a:pPr marL="12700" marR="5080">
              <a:lnSpc>
                <a:spcPct val="100000"/>
              </a:lnSpc>
              <a:spcBef>
                <a:spcPts val="555"/>
              </a:spcBef>
            </a:pPr>
            <a:r>
              <a:rPr sz="105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Предоставление </a:t>
            </a:r>
            <a:r>
              <a:rPr sz="105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коммунальных </a:t>
            </a:r>
            <a:r>
              <a:rPr sz="105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услуг, обслуживание </a:t>
            </a:r>
            <a:r>
              <a:rPr sz="1050" dirty="0">
                <a:solidFill>
                  <a:srgbClr val="7E7E7E"/>
                </a:solidFill>
                <a:latin typeface="Microsoft Sans Serif"/>
                <a:cs typeface="Microsoft Sans Serif"/>
              </a:rPr>
              <a:t>и </a:t>
            </a:r>
            <a:r>
              <a:rPr sz="105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уборка </a:t>
            </a:r>
            <a:r>
              <a:rPr sz="105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здания </a:t>
            </a:r>
            <a:r>
              <a:rPr sz="105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(места </a:t>
            </a:r>
            <a:r>
              <a:rPr sz="105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5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общего пользования), </a:t>
            </a:r>
            <a:r>
              <a:rPr sz="1050" dirty="0">
                <a:solidFill>
                  <a:srgbClr val="7E7E7E"/>
                </a:solidFill>
                <a:latin typeface="Microsoft Sans Serif"/>
                <a:cs typeface="Microsoft Sans Serif"/>
              </a:rPr>
              <a:t>охранные </a:t>
            </a:r>
            <a:r>
              <a:rPr sz="105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услуги (по периметру), </a:t>
            </a:r>
            <a:r>
              <a:rPr sz="105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вывоз мусора, </a:t>
            </a:r>
            <a:r>
              <a:rPr sz="1050" dirty="0">
                <a:solidFill>
                  <a:srgbClr val="7E7E7E"/>
                </a:solidFill>
                <a:latin typeface="Microsoft Sans Serif"/>
                <a:cs typeface="Microsoft Sans Serif"/>
              </a:rPr>
              <a:t>аренда </a:t>
            </a:r>
            <a:r>
              <a:rPr sz="1050" spc="-26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5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погрузчика,</a:t>
            </a:r>
            <a:r>
              <a:rPr sz="105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5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поломоечной</a:t>
            </a:r>
            <a:r>
              <a:rPr sz="1050" spc="-4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5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машины,</a:t>
            </a:r>
            <a:r>
              <a:rPr sz="1050" spc="-3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5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трактора</a:t>
            </a:r>
            <a:endParaRPr sz="105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58204" y="1678304"/>
            <a:ext cx="301117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1440"/>
              </a:lnSpc>
              <a:spcBef>
                <a:spcPts val="100"/>
              </a:spcBef>
            </a:pPr>
            <a:r>
              <a:rPr sz="12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средняя</a:t>
            </a:r>
            <a:r>
              <a:rPr sz="12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стоимость</a:t>
            </a:r>
            <a:r>
              <a:rPr sz="12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аренды:</a:t>
            </a:r>
            <a:endParaRPr sz="1200">
              <a:latin typeface="Microsoft Sans Serif"/>
              <a:cs typeface="Microsoft Sans Serif"/>
            </a:endParaRPr>
          </a:p>
          <a:p>
            <a:pPr marL="129539" indent="-91440">
              <a:lnSpc>
                <a:spcPts val="1680"/>
              </a:lnSpc>
              <a:buChar char="•"/>
              <a:tabLst>
                <a:tab pos="129539" algn="l"/>
              </a:tabLst>
            </a:pPr>
            <a:r>
              <a:rPr sz="11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производственные </a:t>
            </a:r>
            <a:r>
              <a:rPr sz="1100" dirty="0">
                <a:solidFill>
                  <a:srgbClr val="7E7E7E"/>
                </a:solidFill>
                <a:latin typeface="Microsoft Sans Serif"/>
                <a:cs typeface="Microsoft Sans Serif"/>
              </a:rPr>
              <a:t>площади</a:t>
            </a:r>
            <a:r>
              <a:rPr sz="11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100" spc="290" dirty="0">
                <a:solidFill>
                  <a:srgbClr val="7E7E7E"/>
                </a:solidFill>
                <a:latin typeface="Microsoft Sans Serif"/>
                <a:cs typeface="Microsoft Sans Serif"/>
              </a:rPr>
              <a:t>–</a:t>
            </a:r>
            <a:r>
              <a:rPr sz="11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400" b="1" spc="-5" dirty="0">
                <a:solidFill>
                  <a:srgbClr val="932824"/>
                </a:solidFill>
                <a:latin typeface="Arial"/>
                <a:cs typeface="Arial"/>
              </a:rPr>
              <a:t>105</a:t>
            </a:r>
            <a:r>
              <a:rPr sz="1400" b="1" spc="-1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руб./м</a:t>
            </a:r>
            <a:r>
              <a:rPr sz="1200" spc="-15" baseline="24305" dirty="0">
                <a:solidFill>
                  <a:srgbClr val="932824"/>
                </a:solidFill>
                <a:latin typeface="Microsoft Sans Serif"/>
                <a:cs typeface="Microsoft Sans Serif"/>
              </a:rPr>
              <a:t>2</a:t>
            </a:r>
            <a:endParaRPr sz="1200" baseline="24305">
              <a:latin typeface="Microsoft Sans Serif"/>
              <a:cs typeface="Microsoft Sans Serif"/>
            </a:endParaRPr>
          </a:p>
          <a:p>
            <a:pPr marL="129539" indent="-91440">
              <a:lnSpc>
                <a:spcPct val="100000"/>
              </a:lnSpc>
              <a:buChar char="•"/>
              <a:tabLst>
                <a:tab pos="129539" algn="l"/>
              </a:tabLst>
            </a:pPr>
            <a:r>
              <a:rPr sz="11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офисные</a:t>
            </a:r>
            <a:r>
              <a:rPr sz="11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 помещения</a:t>
            </a:r>
            <a:r>
              <a:rPr sz="11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100" spc="290" dirty="0">
                <a:solidFill>
                  <a:srgbClr val="7E7E7E"/>
                </a:solidFill>
                <a:latin typeface="Microsoft Sans Serif"/>
                <a:cs typeface="Microsoft Sans Serif"/>
              </a:rPr>
              <a:t>–</a:t>
            </a:r>
            <a:r>
              <a:rPr sz="1100" spc="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400" b="1" spc="-5" dirty="0">
                <a:solidFill>
                  <a:srgbClr val="932824"/>
                </a:solidFill>
                <a:latin typeface="Arial"/>
                <a:cs typeface="Arial"/>
              </a:rPr>
              <a:t>200</a:t>
            </a:r>
            <a:r>
              <a:rPr sz="1400" b="1" spc="-15" dirty="0">
                <a:solidFill>
                  <a:srgbClr val="932824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932824"/>
                </a:solidFill>
                <a:latin typeface="Microsoft Sans Serif"/>
                <a:cs typeface="Microsoft Sans Serif"/>
              </a:rPr>
              <a:t>руб./м</a:t>
            </a:r>
            <a:r>
              <a:rPr sz="1200" spc="-15" baseline="24305" dirty="0">
                <a:solidFill>
                  <a:srgbClr val="932824"/>
                </a:solidFill>
                <a:latin typeface="Microsoft Sans Serif"/>
                <a:cs typeface="Microsoft Sans Serif"/>
              </a:rPr>
              <a:t>2</a:t>
            </a:r>
            <a:endParaRPr sz="1200" baseline="24305">
              <a:latin typeface="Microsoft Sans Serif"/>
              <a:cs typeface="Microsoft Sans Serif"/>
            </a:endParaRPr>
          </a:p>
        </p:txBody>
      </p:sp>
      <p:pic>
        <p:nvPicPr>
          <p:cNvPr id="14" name="object 1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483864" y="2462783"/>
            <a:ext cx="356615" cy="336804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588550" y="1717592"/>
            <a:ext cx="307762" cy="309283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650991" y="384047"/>
            <a:ext cx="667460" cy="384048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6446265" y="353314"/>
            <a:ext cx="1143000" cy="410209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ts val="980"/>
              </a:lnSpc>
              <a:spcBef>
                <a:spcPts val="215"/>
              </a:spcBef>
            </a:pPr>
            <a:r>
              <a:rPr sz="9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Тутаевский </a:t>
            </a: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 промышленный</a:t>
            </a:r>
            <a:r>
              <a:rPr sz="900" spc="-55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900" spc="-20" dirty="0">
                <a:solidFill>
                  <a:srgbClr val="7E7E7E"/>
                </a:solidFill>
                <a:latin typeface="Microsoft Sans Serif"/>
                <a:cs typeface="Microsoft Sans Serif"/>
              </a:rPr>
              <a:t>парк</a:t>
            </a:r>
            <a:endParaRPr sz="900">
              <a:latin typeface="Microsoft Sans Serif"/>
              <a:cs typeface="Microsoft Sans Serif"/>
            </a:endParaRPr>
          </a:p>
          <a:p>
            <a:pPr marL="12700">
              <a:lnSpc>
                <a:spcPts val="950"/>
              </a:lnSpc>
            </a:pPr>
            <a:r>
              <a:rPr sz="900" spc="-5" dirty="0">
                <a:solidFill>
                  <a:srgbClr val="7E7E7E"/>
                </a:solidFill>
                <a:latin typeface="Microsoft Sans Serif"/>
                <a:cs typeface="Microsoft Sans Serif"/>
              </a:rPr>
              <a:t>«Мастер»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31464" y="1008888"/>
            <a:ext cx="5561330" cy="402590"/>
          </a:xfrm>
          <a:prstGeom prst="rect">
            <a:avLst/>
          </a:prstGeom>
          <a:ln w="9144">
            <a:solidFill>
              <a:srgbClr val="5F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135890" marR="108585">
              <a:lnSpc>
                <a:spcPts val="1300"/>
              </a:lnSpc>
              <a:spcBef>
                <a:spcPts val="305"/>
              </a:spcBef>
            </a:pP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для</a:t>
            </a:r>
            <a:r>
              <a:rPr sz="1200" spc="2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субъектов</a:t>
            </a: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малого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и</a:t>
            </a:r>
            <a:r>
              <a:rPr sz="1200" spc="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среднего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предпринимательства,</a:t>
            </a:r>
            <a:r>
              <a:rPr sz="12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осуществляющих </a:t>
            </a:r>
            <a:r>
              <a:rPr sz="1200" spc="-30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деятельность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в</a:t>
            </a:r>
            <a:r>
              <a:rPr sz="1200" spc="1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сфере</a:t>
            </a: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производства,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на</a:t>
            </a:r>
            <a:r>
              <a:rPr sz="12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конкурсной</a:t>
            </a:r>
            <a:r>
              <a:rPr sz="1200" spc="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основе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65759" y="883919"/>
            <a:ext cx="8383270" cy="0"/>
          </a:xfrm>
          <a:custGeom>
            <a:avLst/>
            <a:gdLst/>
            <a:ahLst/>
            <a:cxnLst/>
            <a:rect l="l" t="t" r="r" b="b"/>
            <a:pathLst>
              <a:path w="8383270">
                <a:moveTo>
                  <a:pt x="0" y="0"/>
                </a:moveTo>
                <a:lnTo>
                  <a:pt x="8383143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912859" y="3971490"/>
            <a:ext cx="228650" cy="117200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2537</Words>
  <Application>Microsoft Office PowerPoint</Application>
  <PresentationFormat>Экран (16:9)</PresentationFormat>
  <Paragraphs>557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Слайд 1</vt:lpstr>
      <vt:lpstr>ФИНАНСОВАЯ ПОДДЕРЖКА</vt:lpstr>
      <vt:lpstr>Слайд 3</vt:lpstr>
      <vt:lpstr>Слайд 4</vt:lpstr>
      <vt:lpstr>ФИНАНСОВАЯ ПОДДЕРЖКА</vt:lpstr>
      <vt:lpstr>ФИНАНСОВАЯ ПОДДЕРЖКА</vt:lpstr>
      <vt:lpstr>ПОДДЕРЖКА ЭКСПОРТНО  ОРИЕНТИРОВАННЫХ ПРЕДПРИЯТИЙ</vt:lpstr>
      <vt:lpstr>ИМУЩЕСТВЕННАЯ ПОДДЕРЖКА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РЕГИОНАЛЬНЫЕ ЛЬГОТЫ ПО  НАЛОГООБЛОЖЕНИЮ ДЛЯ CУБЪЕКТОВ МСП</vt:lpstr>
      <vt:lpstr>Слайд 19</vt:lpstr>
      <vt:lpstr>РАЗВИТИЕ С/Х  КООПЕРАЦИИ</vt:lpstr>
      <vt:lpstr>ИНФОРМАЦИОННЫЕ РЕСУРСЫ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БЕЛОВ Станислав Олегович</dc:creator>
  <cp:lastModifiedBy>Еддс3</cp:lastModifiedBy>
  <cp:revision>1</cp:revision>
  <dcterms:created xsi:type="dcterms:W3CDTF">2023-06-07T14:00:00Z</dcterms:created>
  <dcterms:modified xsi:type="dcterms:W3CDTF">2023-06-08T08:47:25Z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2023-06-07T00:00:00Z</vt:filetime>
  </property>
</Properties>
</file>